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66" r:id="rId2"/>
    <p:sldId id="267" r:id="rId3"/>
    <p:sldId id="257" r:id="rId4"/>
    <p:sldId id="304" r:id="rId5"/>
    <p:sldId id="302" r:id="rId6"/>
    <p:sldId id="294" r:id="rId7"/>
    <p:sldId id="303" r:id="rId8"/>
    <p:sldId id="262" r:id="rId9"/>
    <p:sldId id="263" r:id="rId10"/>
    <p:sldId id="264" r:id="rId11"/>
    <p:sldId id="306" r:id="rId12"/>
    <p:sldId id="258" r:id="rId13"/>
    <p:sldId id="300" r:id="rId14"/>
    <p:sldId id="30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D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1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CD65-00C5-492E-96D5-0F5B4187A185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B422B-8B3D-4644-A959-E1402F0BA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44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CD65-00C5-492E-96D5-0F5B4187A185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B422B-8B3D-4644-A959-E1402F0BA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050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CD65-00C5-492E-96D5-0F5B4187A185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B422B-8B3D-4644-A959-E1402F0BA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44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_3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B855-995C-1225-6A02-C46FF326D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4" y="365126"/>
            <a:ext cx="11308913" cy="930958"/>
          </a:xfrm>
        </p:spPr>
        <p:txBody>
          <a:bodyPr tIns="91440" bIns="0">
            <a:noAutofit/>
          </a:bodyPr>
          <a:lstStyle>
            <a:lvl1pPr algn="l"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7E382-139D-81C9-213E-ABB5438051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1974" y="1296083"/>
            <a:ext cx="11312303" cy="574675"/>
          </a:xfrm>
        </p:spPr>
        <p:txBody>
          <a:bodyPr>
            <a:noAutofit/>
          </a:bodyPr>
          <a:lstStyle>
            <a:lvl1pPr marL="0" indent="0" algn="l">
              <a:buNone/>
              <a:defRPr sz="2000" b="0" cap="all" spc="300" baseline="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B73193A-88EA-B0EF-BE93-8DF234EB17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880" y="2158308"/>
            <a:ext cx="1456536" cy="64340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buNone/>
              <a:defRPr sz="1000" b="1" cap="all" spc="30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DCB1B8E-D420-780E-9AB7-AC039F356D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09792" y="2158308"/>
            <a:ext cx="1456536" cy="64340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buNone/>
              <a:defRPr sz="1000" b="1" cap="all" spc="30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7656A84E-C390-F554-7CF9-98D0A99CB4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50704" y="2158308"/>
            <a:ext cx="1456536" cy="64340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buNone/>
              <a:defRPr sz="1000" b="1" cap="all" spc="30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58932D1A-5F27-5DB5-2EA3-5D2198BFE1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91616" y="2158308"/>
            <a:ext cx="1456536" cy="64340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buNone/>
              <a:defRPr sz="1000" b="1" cap="all" spc="30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B0B66E2-831B-8B5D-7260-F680B1DCB4C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32528" y="2158308"/>
            <a:ext cx="1456536" cy="64340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buNone/>
              <a:defRPr sz="1000" b="1" cap="all" spc="30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5E01213A-B19D-C32B-3CC5-8C7DF3E8B2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73440" y="2158308"/>
            <a:ext cx="1456536" cy="64340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buNone/>
              <a:defRPr sz="1000" b="1" cap="all" spc="30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D66B4D4-1888-12A9-F2A9-581EC9B063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414352" y="2158308"/>
            <a:ext cx="1456536" cy="64340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buNone/>
              <a:defRPr sz="1000" b="1" cap="all" spc="30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BA70EC6-938E-0C76-59B1-A0D291AC520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5492" y="3282263"/>
            <a:ext cx="1459924" cy="109728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45208294-243B-6B1C-7B4D-D51C83E833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11478" y="3282263"/>
            <a:ext cx="1463040" cy="109728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F9F6658C-4BEF-1B93-92E7-AE257011819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60580" y="3282263"/>
            <a:ext cx="1459925" cy="109728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C9DE0F18-7248-091B-B3CF-C52106002C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680" y="3282263"/>
            <a:ext cx="1459925" cy="109728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9940A882-262E-11D9-20F5-FC422DA605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46915" y="3282263"/>
            <a:ext cx="1459925" cy="109728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F1943B66-B889-2293-1A59-B08E0A4A09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73438" y="3282263"/>
            <a:ext cx="1459925" cy="109728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93FE27AA-101D-9FC1-39E1-665CEBA591F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414352" y="3282263"/>
            <a:ext cx="1459925" cy="109728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A65FCCB-71AC-57AB-9072-A30D1F53FC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717" y="5029928"/>
            <a:ext cx="504653" cy="718427"/>
          </a:xfrm>
          <a:solidFill>
            <a:schemeClr val="accent6">
              <a:lumMod val="20000"/>
              <a:lumOff val="80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2800" b="0" spc="0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6" name="Picture Placeholder 33">
            <a:extLst>
              <a:ext uri="{FF2B5EF4-FFF2-40B4-BE49-F238E27FC236}">
                <a16:creationId xmlns:a16="http://schemas.microsoft.com/office/drawing/2014/main" id="{205F58A7-5C5A-5AEB-01EA-BF85602BA233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77383" y="4449228"/>
            <a:ext cx="1175525" cy="1847088"/>
          </a:xfrm>
          <a:custGeom>
            <a:avLst/>
            <a:gdLst>
              <a:gd name="connsiteX0" fmla="*/ 0 w 1172923"/>
              <a:gd name="connsiteY0" fmla="*/ 0 h 1847088"/>
              <a:gd name="connsiteX1" fmla="*/ 1172923 w 1172923"/>
              <a:gd name="connsiteY1" fmla="*/ 0 h 1847088"/>
              <a:gd name="connsiteX2" fmla="*/ 1172923 w 1172923"/>
              <a:gd name="connsiteY2" fmla="*/ 1847088 h 1847088"/>
              <a:gd name="connsiteX3" fmla="*/ 0 w 1172923"/>
              <a:gd name="connsiteY3" fmla="*/ 1847088 h 1847088"/>
              <a:gd name="connsiteX4" fmla="*/ 0 w 1172923"/>
              <a:gd name="connsiteY4" fmla="*/ 0 h 1847088"/>
              <a:gd name="connsiteX0" fmla="*/ 484 w 1173407"/>
              <a:gd name="connsiteY0" fmla="*/ 0 h 1847088"/>
              <a:gd name="connsiteX1" fmla="*/ 1173407 w 1173407"/>
              <a:gd name="connsiteY1" fmla="*/ 0 h 1847088"/>
              <a:gd name="connsiteX2" fmla="*/ 1173407 w 1173407"/>
              <a:gd name="connsiteY2" fmla="*/ 1847088 h 1847088"/>
              <a:gd name="connsiteX3" fmla="*/ 484 w 1173407"/>
              <a:gd name="connsiteY3" fmla="*/ 1847088 h 1847088"/>
              <a:gd name="connsiteX4" fmla="*/ 0 w 1173407"/>
              <a:gd name="connsiteY4" fmla="*/ 574814 h 1847088"/>
              <a:gd name="connsiteX5" fmla="*/ 484 w 1173407"/>
              <a:gd name="connsiteY5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101701 w 1274624"/>
              <a:gd name="connsiteY0" fmla="*/ 0 h 1847088"/>
              <a:gd name="connsiteX1" fmla="*/ 1274624 w 1274624"/>
              <a:gd name="connsiteY1" fmla="*/ 0 h 1847088"/>
              <a:gd name="connsiteX2" fmla="*/ 1274624 w 1274624"/>
              <a:gd name="connsiteY2" fmla="*/ 1847088 h 1847088"/>
              <a:gd name="connsiteX3" fmla="*/ 101701 w 1274624"/>
              <a:gd name="connsiteY3" fmla="*/ 1847088 h 1847088"/>
              <a:gd name="connsiteX4" fmla="*/ 80262 w 1274624"/>
              <a:gd name="connsiteY4" fmla="*/ 1292999 h 1847088"/>
              <a:gd name="connsiteX5" fmla="*/ 337437 w 1274624"/>
              <a:gd name="connsiteY5" fmla="*/ 572909 h 1847088"/>
              <a:gd name="connsiteX6" fmla="*/ 101217 w 1274624"/>
              <a:gd name="connsiteY6" fmla="*/ 574814 h 1847088"/>
              <a:gd name="connsiteX7" fmla="*/ 101701 w 1274624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21484 w 1194407"/>
              <a:gd name="connsiteY0" fmla="*/ 0 h 1847088"/>
              <a:gd name="connsiteX1" fmla="*/ 1194407 w 1194407"/>
              <a:gd name="connsiteY1" fmla="*/ 0 h 1847088"/>
              <a:gd name="connsiteX2" fmla="*/ 1194407 w 1194407"/>
              <a:gd name="connsiteY2" fmla="*/ 1847088 h 1847088"/>
              <a:gd name="connsiteX3" fmla="*/ 21484 w 1194407"/>
              <a:gd name="connsiteY3" fmla="*/ 1847088 h 1847088"/>
              <a:gd name="connsiteX4" fmla="*/ 45 w 1194407"/>
              <a:gd name="connsiteY4" fmla="*/ 1292999 h 1847088"/>
              <a:gd name="connsiteX5" fmla="*/ 253410 w 1194407"/>
              <a:gd name="connsiteY5" fmla="*/ 1289189 h 1847088"/>
              <a:gd name="connsiteX6" fmla="*/ 257220 w 1194407"/>
              <a:gd name="connsiteY6" fmla="*/ 572909 h 1847088"/>
              <a:gd name="connsiteX7" fmla="*/ 21000 w 1194407"/>
              <a:gd name="connsiteY7" fmla="*/ 574814 h 1847088"/>
              <a:gd name="connsiteX8" fmla="*/ 21484 w 1194407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4528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6433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525" h="1847088">
                <a:moveTo>
                  <a:pt x="2602" y="0"/>
                </a:moveTo>
                <a:lnTo>
                  <a:pt x="1175525" y="0"/>
                </a:lnTo>
                <a:lnTo>
                  <a:pt x="1175525" y="1847088"/>
                </a:lnTo>
                <a:lnTo>
                  <a:pt x="2602" y="1847088"/>
                </a:lnTo>
                <a:cubicBezTo>
                  <a:pt x="3249" y="1657585"/>
                  <a:pt x="-976" y="1575847"/>
                  <a:pt x="213" y="1292999"/>
                </a:cubicBezTo>
                <a:cubicBezTo>
                  <a:pt x="102050" y="1290186"/>
                  <a:pt x="174521" y="1291094"/>
                  <a:pt x="236433" y="1289189"/>
                </a:cubicBezTo>
                <a:cubicBezTo>
                  <a:pt x="239291" y="1026299"/>
                  <a:pt x="237386" y="749757"/>
                  <a:pt x="238338" y="572909"/>
                </a:cubicBezTo>
                <a:cubicBezTo>
                  <a:pt x="116337" y="572318"/>
                  <a:pt x="89667" y="575684"/>
                  <a:pt x="2118" y="574814"/>
                </a:cubicBezTo>
                <a:cubicBezTo>
                  <a:pt x="2279" y="383209"/>
                  <a:pt x="2441" y="191605"/>
                  <a:pt x="2602" y="0"/>
                </a:cubicBezTo>
                <a:close/>
              </a:path>
            </a:pathLst>
          </a:custGeo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CF6C398-93E6-A99F-EFDF-A55942B3F0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533" y="5590964"/>
            <a:ext cx="504653" cy="718427"/>
          </a:xfrm>
          <a:solidFill>
            <a:schemeClr val="accent6">
              <a:lumMod val="20000"/>
              <a:lumOff val="80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2800" b="0" spc="0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9" name="Picture Placeholder 33">
            <a:extLst>
              <a:ext uri="{FF2B5EF4-FFF2-40B4-BE49-F238E27FC236}">
                <a16:creationId xmlns:a16="http://schemas.microsoft.com/office/drawing/2014/main" id="{B6E82F90-717A-C484-C839-87784F130D4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374952" y="5016242"/>
            <a:ext cx="1175525" cy="1847088"/>
          </a:xfrm>
          <a:custGeom>
            <a:avLst/>
            <a:gdLst>
              <a:gd name="connsiteX0" fmla="*/ 0 w 1172923"/>
              <a:gd name="connsiteY0" fmla="*/ 0 h 1847088"/>
              <a:gd name="connsiteX1" fmla="*/ 1172923 w 1172923"/>
              <a:gd name="connsiteY1" fmla="*/ 0 h 1847088"/>
              <a:gd name="connsiteX2" fmla="*/ 1172923 w 1172923"/>
              <a:gd name="connsiteY2" fmla="*/ 1847088 h 1847088"/>
              <a:gd name="connsiteX3" fmla="*/ 0 w 1172923"/>
              <a:gd name="connsiteY3" fmla="*/ 1847088 h 1847088"/>
              <a:gd name="connsiteX4" fmla="*/ 0 w 1172923"/>
              <a:gd name="connsiteY4" fmla="*/ 0 h 1847088"/>
              <a:gd name="connsiteX0" fmla="*/ 484 w 1173407"/>
              <a:gd name="connsiteY0" fmla="*/ 0 h 1847088"/>
              <a:gd name="connsiteX1" fmla="*/ 1173407 w 1173407"/>
              <a:gd name="connsiteY1" fmla="*/ 0 h 1847088"/>
              <a:gd name="connsiteX2" fmla="*/ 1173407 w 1173407"/>
              <a:gd name="connsiteY2" fmla="*/ 1847088 h 1847088"/>
              <a:gd name="connsiteX3" fmla="*/ 484 w 1173407"/>
              <a:gd name="connsiteY3" fmla="*/ 1847088 h 1847088"/>
              <a:gd name="connsiteX4" fmla="*/ 0 w 1173407"/>
              <a:gd name="connsiteY4" fmla="*/ 574814 h 1847088"/>
              <a:gd name="connsiteX5" fmla="*/ 484 w 1173407"/>
              <a:gd name="connsiteY5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101701 w 1274624"/>
              <a:gd name="connsiteY0" fmla="*/ 0 h 1847088"/>
              <a:gd name="connsiteX1" fmla="*/ 1274624 w 1274624"/>
              <a:gd name="connsiteY1" fmla="*/ 0 h 1847088"/>
              <a:gd name="connsiteX2" fmla="*/ 1274624 w 1274624"/>
              <a:gd name="connsiteY2" fmla="*/ 1847088 h 1847088"/>
              <a:gd name="connsiteX3" fmla="*/ 101701 w 1274624"/>
              <a:gd name="connsiteY3" fmla="*/ 1847088 h 1847088"/>
              <a:gd name="connsiteX4" fmla="*/ 80262 w 1274624"/>
              <a:gd name="connsiteY4" fmla="*/ 1292999 h 1847088"/>
              <a:gd name="connsiteX5" fmla="*/ 337437 w 1274624"/>
              <a:gd name="connsiteY5" fmla="*/ 572909 h 1847088"/>
              <a:gd name="connsiteX6" fmla="*/ 101217 w 1274624"/>
              <a:gd name="connsiteY6" fmla="*/ 574814 h 1847088"/>
              <a:gd name="connsiteX7" fmla="*/ 101701 w 1274624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21484 w 1194407"/>
              <a:gd name="connsiteY0" fmla="*/ 0 h 1847088"/>
              <a:gd name="connsiteX1" fmla="*/ 1194407 w 1194407"/>
              <a:gd name="connsiteY1" fmla="*/ 0 h 1847088"/>
              <a:gd name="connsiteX2" fmla="*/ 1194407 w 1194407"/>
              <a:gd name="connsiteY2" fmla="*/ 1847088 h 1847088"/>
              <a:gd name="connsiteX3" fmla="*/ 21484 w 1194407"/>
              <a:gd name="connsiteY3" fmla="*/ 1847088 h 1847088"/>
              <a:gd name="connsiteX4" fmla="*/ 45 w 1194407"/>
              <a:gd name="connsiteY4" fmla="*/ 1292999 h 1847088"/>
              <a:gd name="connsiteX5" fmla="*/ 253410 w 1194407"/>
              <a:gd name="connsiteY5" fmla="*/ 1289189 h 1847088"/>
              <a:gd name="connsiteX6" fmla="*/ 257220 w 1194407"/>
              <a:gd name="connsiteY6" fmla="*/ 572909 h 1847088"/>
              <a:gd name="connsiteX7" fmla="*/ 21000 w 1194407"/>
              <a:gd name="connsiteY7" fmla="*/ 574814 h 1847088"/>
              <a:gd name="connsiteX8" fmla="*/ 21484 w 1194407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4528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6433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525" h="1847088">
                <a:moveTo>
                  <a:pt x="2602" y="0"/>
                </a:moveTo>
                <a:lnTo>
                  <a:pt x="1175525" y="0"/>
                </a:lnTo>
                <a:lnTo>
                  <a:pt x="1175525" y="1847088"/>
                </a:lnTo>
                <a:lnTo>
                  <a:pt x="2602" y="1847088"/>
                </a:lnTo>
                <a:cubicBezTo>
                  <a:pt x="3249" y="1657585"/>
                  <a:pt x="-976" y="1575847"/>
                  <a:pt x="213" y="1292999"/>
                </a:cubicBezTo>
                <a:cubicBezTo>
                  <a:pt x="102050" y="1290186"/>
                  <a:pt x="174521" y="1291094"/>
                  <a:pt x="236433" y="1289189"/>
                </a:cubicBezTo>
                <a:cubicBezTo>
                  <a:pt x="239291" y="1026299"/>
                  <a:pt x="237386" y="749757"/>
                  <a:pt x="238338" y="572909"/>
                </a:cubicBezTo>
                <a:cubicBezTo>
                  <a:pt x="116337" y="572318"/>
                  <a:pt x="89667" y="575684"/>
                  <a:pt x="2118" y="574814"/>
                </a:cubicBezTo>
                <a:cubicBezTo>
                  <a:pt x="2279" y="383209"/>
                  <a:pt x="2441" y="191605"/>
                  <a:pt x="2602" y="0"/>
                </a:cubicBezTo>
                <a:close/>
              </a:path>
            </a:pathLst>
          </a:custGeo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E291EFA-0974-0076-CEBE-59D6F7EA79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33042" y="5029928"/>
            <a:ext cx="504653" cy="718427"/>
          </a:xfrm>
          <a:solidFill>
            <a:schemeClr val="accent6">
              <a:lumMod val="20000"/>
              <a:lumOff val="80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2800" b="0" spc="0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7" name="Picture Placeholder 33">
            <a:extLst>
              <a:ext uri="{FF2B5EF4-FFF2-40B4-BE49-F238E27FC236}">
                <a16:creationId xmlns:a16="http://schemas.microsoft.com/office/drawing/2014/main" id="{2D436861-E5E4-0D02-515D-5135ED5C81B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997112" y="4449228"/>
            <a:ext cx="1175525" cy="1847088"/>
          </a:xfrm>
          <a:custGeom>
            <a:avLst/>
            <a:gdLst>
              <a:gd name="connsiteX0" fmla="*/ 0 w 1172923"/>
              <a:gd name="connsiteY0" fmla="*/ 0 h 1847088"/>
              <a:gd name="connsiteX1" fmla="*/ 1172923 w 1172923"/>
              <a:gd name="connsiteY1" fmla="*/ 0 h 1847088"/>
              <a:gd name="connsiteX2" fmla="*/ 1172923 w 1172923"/>
              <a:gd name="connsiteY2" fmla="*/ 1847088 h 1847088"/>
              <a:gd name="connsiteX3" fmla="*/ 0 w 1172923"/>
              <a:gd name="connsiteY3" fmla="*/ 1847088 h 1847088"/>
              <a:gd name="connsiteX4" fmla="*/ 0 w 1172923"/>
              <a:gd name="connsiteY4" fmla="*/ 0 h 1847088"/>
              <a:gd name="connsiteX0" fmla="*/ 484 w 1173407"/>
              <a:gd name="connsiteY0" fmla="*/ 0 h 1847088"/>
              <a:gd name="connsiteX1" fmla="*/ 1173407 w 1173407"/>
              <a:gd name="connsiteY1" fmla="*/ 0 h 1847088"/>
              <a:gd name="connsiteX2" fmla="*/ 1173407 w 1173407"/>
              <a:gd name="connsiteY2" fmla="*/ 1847088 h 1847088"/>
              <a:gd name="connsiteX3" fmla="*/ 484 w 1173407"/>
              <a:gd name="connsiteY3" fmla="*/ 1847088 h 1847088"/>
              <a:gd name="connsiteX4" fmla="*/ 0 w 1173407"/>
              <a:gd name="connsiteY4" fmla="*/ 574814 h 1847088"/>
              <a:gd name="connsiteX5" fmla="*/ 484 w 1173407"/>
              <a:gd name="connsiteY5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101701 w 1274624"/>
              <a:gd name="connsiteY0" fmla="*/ 0 h 1847088"/>
              <a:gd name="connsiteX1" fmla="*/ 1274624 w 1274624"/>
              <a:gd name="connsiteY1" fmla="*/ 0 h 1847088"/>
              <a:gd name="connsiteX2" fmla="*/ 1274624 w 1274624"/>
              <a:gd name="connsiteY2" fmla="*/ 1847088 h 1847088"/>
              <a:gd name="connsiteX3" fmla="*/ 101701 w 1274624"/>
              <a:gd name="connsiteY3" fmla="*/ 1847088 h 1847088"/>
              <a:gd name="connsiteX4" fmla="*/ 80262 w 1274624"/>
              <a:gd name="connsiteY4" fmla="*/ 1292999 h 1847088"/>
              <a:gd name="connsiteX5" fmla="*/ 337437 w 1274624"/>
              <a:gd name="connsiteY5" fmla="*/ 572909 h 1847088"/>
              <a:gd name="connsiteX6" fmla="*/ 101217 w 1274624"/>
              <a:gd name="connsiteY6" fmla="*/ 574814 h 1847088"/>
              <a:gd name="connsiteX7" fmla="*/ 101701 w 1274624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21484 w 1194407"/>
              <a:gd name="connsiteY0" fmla="*/ 0 h 1847088"/>
              <a:gd name="connsiteX1" fmla="*/ 1194407 w 1194407"/>
              <a:gd name="connsiteY1" fmla="*/ 0 h 1847088"/>
              <a:gd name="connsiteX2" fmla="*/ 1194407 w 1194407"/>
              <a:gd name="connsiteY2" fmla="*/ 1847088 h 1847088"/>
              <a:gd name="connsiteX3" fmla="*/ 21484 w 1194407"/>
              <a:gd name="connsiteY3" fmla="*/ 1847088 h 1847088"/>
              <a:gd name="connsiteX4" fmla="*/ 45 w 1194407"/>
              <a:gd name="connsiteY4" fmla="*/ 1292999 h 1847088"/>
              <a:gd name="connsiteX5" fmla="*/ 253410 w 1194407"/>
              <a:gd name="connsiteY5" fmla="*/ 1289189 h 1847088"/>
              <a:gd name="connsiteX6" fmla="*/ 257220 w 1194407"/>
              <a:gd name="connsiteY6" fmla="*/ 572909 h 1847088"/>
              <a:gd name="connsiteX7" fmla="*/ 21000 w 1194407"/>
              <a:gd name="connsiteY7" fmla="*/ 574814 h 1847088"/>
              <a:gd name="connsiteX8" fmla="*/ 21484 w 1194407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4528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6433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525" h="1847088">
                <a:moveTo>
                  <a:pt x="2602" y="0"/>
                </a:moveTo>
                <a:lnTo>
                  <a:pt x="1175525" y="0"/>
                </a:lnTo>
                <a:lnTo>
                  <a:pt x="1175525" y="1847088"/>
                </a:lnTo>
                <a:lnTo>
                  <a:pt x="2602" y="1847088"/>
                </a:lnTo>
                <a:cubicBezTo>
                  <a:pt x="3249" y="1657585"/>
                  <a:pt x="-976" y="1575847"/>
                  <a:pt x="213" y="1292999"/>
                </a:cubicBezTo>
                <a:cubicBezTo>
                  <a:pt x="102050" y="1290186"/>
                  <a:pt x="174521" y="1291094"/>
                  <a:pt x="236433" y="1289189"/>
                </a:cubicBezTo>
                <a:cubicBezTo>
                  <a:pt x="239291" y="1026299"/>
                  <a:pt x="237386" y="749757"/>
                  <a:pt x="238338" y="572909"/>
                </a:cubicBezTo>
                <a:cubicBezTo>
                  <a:pt x="116337" y="572318"/>
                  <a:pt x="89667" y="575684"/>
                  <a:pt x="2118" y="574814"/>
                </a:cubicBezTo>
                <a:cubicBezTo>
                  <a:pt x="2279" y="383209"/>
                  <a:pt x="2441" y="191605"/>
                  <a:pt x="2602" y="0"/>
                </a:cubicBezTo>
                <a:close/>
              </a:path>
            </a:pathLst>
          </a:custGeo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D7C929-37FC-D4F9-240C-3E716CF74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3232" y="5581439"/>
            <a:ext cx="504653" cy="718427"/>
          </a:xfrm>
          <a:solidFill>
            <a:schemeClr val="accent6">
              <a:lumMod val="20000"/>
              <a:lumOff val="80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2800" b="0" spc="0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10" name="Picture Placeholder 33">
            <a:extLst>
              <a:ext uri="{FF2B5EF4-FFF2-40B4-BE49-F238E27FC236}">
                <a16:creationId xmlns:a16="http://schemas.microsoft.com/office/drawing/2014/main" id="{4F7DD637-FE82-C2DD-CE9D-CAF8C85949E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5636942" y="5016242"/>
            <a:ext cx="1175525" cy="1847088"/>
          </a:xfrm>
          <a:custGeom>
            <a:avLst/>
            <a:gdLst>
              <a:gd name="connsiteX0" fmla="*/ 0 w 1172923"/>
              <a:gd name="connsiteY0" fmla="*/ 0 h 1847088"/>
              <a:gd name="connsiteX1" fmla="*/ 1172923 w 1172923"/>
              <a:gd name="connsiteY1" fmla="*/ 0 h 1847088"/>
              <a:gd name="connsiteX2" fmla="*/ 1172923 w 1172923"/>
              <a:gd name="connsiteY2" fmla="*/ 1847088 h 1847088"/>
              <a:gd name="connsiteX3" fmla="*/ 0 w 1172923"/>
              <a:gd name="connsiteY3" fmla="*/ 1847088 h 1847088"/>
              <a:gd name="connsiteX4" fmla="*/ 0 w 1172923"/>
              <a:gd name="connsiteY4" fmla="*/ 0 h 1847088"/>
              <a:gd name="connsiteX0" fmla="*/ 484 w 1173407"/>
              <a:gd name="connsiteY0" fmla="*/ 0 h 1847088"/>
              <a:gd name="connsiteX1" fmla="*/ 1173407 w 1173407"/>
              <a:gd name="connsiteY1" fmla="*/ 0 h 1847088"/>
              <a:gd name="connsiteX2" fmla="*/ 1173407 w 1173407"/>
              <a:gd name="connsiteY2" fmla="*/ 1847088 h 1847088"/>
              <a:gd name="connsiteX3" fmla="*/ 484 w 1173407"/>
              <a:gd name="connsiteY3" fmla="*/ 1847088 h 1847088"/>
              <a:gd name="connsiteX4" fmla="*/ 0 w 1173407"/>
              <a:gd name="connsiteY4" fmla="*/ 574814 h 1847088"/>
              <a:gd name="connsiteX5" fmla="*/ 484 w 1173407"/>
              <a:gd name="connsiteY5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101701 w 1274624"/>
              <a:gd name="connsiteY0" fmla="*/ 0 h 1847088"/>
              <a:gd name="connsiteX1" fmla="*/ 1274624 w 1274624"/>
              <a:gd name="connsiteY1" fmla="*/ 0 h 1847088"/>
              <a:gd name="connsiteX2" fmla="*/ 1274624 w 1274624"/>
              <a:gd name="connsiteY2" fmla="*/ 1847088 h 1847088"/>
              <a:gd name="connsiteX3" fmla="*/ 101701 w 1274624"/>
              <a:gd name="connsiteY3" fmla="*/ 1847088 h 1847088"/>
              <a:gd name="connsiteX4" fmla="*/ 80262 w 1274624"/>
              <a:gd name="connsiteY4" fmla="*/ 1292999 h 1847088"/>
              <a:gd name="connsiteX5" fmla="*/ 337437 w 1274624"/>
              <a:gd name="connsiteY5" fmla="*/ 572909 h 1847088"/>
              <a:gd name="connsiteX6" fmla="*/ 101217 w 1274624"/>
              <a:gd name="connsiteY6" fmla="*/ 574814 h 1847088"/>
              <a:gd name="connsiteX7" fmla="*/ 101701 w 1274624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21484 w 1194407"/>
              <a:gd name="connsiteY0" fmla="*/ 0 h 1847088"/>
              <a:gd name="connsiteX1" fmla="*/ 1194407 w 1194407"/>
              <a:gd name="connsiteY1" fmla="*/ 0 h 1847088"/>
              <a:gd name="connsiteX2" fmla="*/ 1194407 w 1194407"/>
              <a:gd name="connsiteY2" fmla="*/ 1847088 h 1847088"/>
              <a:gd name="connsiteX3" fmla="*/ 21484 w 1194407"/>
              <a:gd name="connsiteY3" fmla="*/ 1847088 h 1847088"/>
              <a:gd name="connsiteX4" fmla="*/ 45 w 1194407"/>
              <a:gd name="connsiteY4" fmla="*/ 1292999 h 1847088"/>
              <a:gd name="connsiteX5" fmla="*/ 253410 w 1194407"/>
              <a:gd name="connsiteY5" fmla="*/ 1289189 h 1847088"/>
              <a:gd name="connsiteX6" fmla="*/ 257220 w 1194407"/>
              <a:gd name="connsiteY6" fmla="*/ 572909 h 1847088"/>
              <a:gd name="connsiteX7" fmla="*/ 21000 w 1194407"/>
              <a:gd name="connsiteY7" fmla="*/ 574814 h 1847088"/>
              <a:gd name="connsiteX8" fmla="*/ 21484 w 1194407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4528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6433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525" h="1847088">
                <a:moveTo>
                  <a:pt x="2602" y="0"/>
                </a:moveTo>
                <a:lnTo>
                  <a:pt x="1175525" y="0"/>
                </a:lnTo>
                <a:lnTo>
                  <a:pt x="1175525" y="1847088"/>
                </a:lnTo>
                <a:lnTo>
                  <a:pt x="2602" y="1847088"/>
                </a:lnTo>
                <a:cubicBezTo>
                  <a:pt x="3249" y="1657585"/>
                  <a:pt x="-976" y="1575847"/>
                  <a:pt x="213" y="1292999"/>
                </a:cubicBezTo>
                <a:cubicBezTo>
                  <a:pt x="102050" y="1290186"/>
                  <a:pt x="174521" y="1291094"/>
                  <a:pt x="236433" y="1289189"/>
                </a:cubicBezTo>
                <a:cubicBezTo>
                  <a:pt x="239291" y="1026299"/>
                  <a:pt x="237386" y="749757"/>
                  <a:pt x="238338" y="572909"/>
                </a:cubicBezTo>
                <a:cubicBezTo>
                  <a:pt x="116337" y="572318"/>
                  <a:pt x="89667" y="575684"/>
                  <a:pt x="2118" y="574814"/>
                </a:cubicBezTo>
                <a:cubicBezTo>
                  <a:pt x="2279" y="383209"/>
                  <a:pt x="2441" y="191605"/>
                  <a:pt x="2602" y="0"/>
                </a:cubicBezTo>
                <a:close/>
              </a:path>
            </a:pathLst>
          </a:custGeo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D4D7B7F-47B6-90A3-0C50-BFF9000834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0865" y="5029928"/>
            <a:ext cx="504653" cy="718427"/>
          </a:xfrm>
          <a:solidFill>
            <a:schemeClr val="accent6">
              <a:lumMod val="20000"/>
              <a:lumOff val="80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2800" b="0" spc="0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4" name="Picture Placeholder 33">
            <a:extLst>
              <a:ext uri="{FF2B5EF4-FFF2-40B4-BE49-F238E27FC236}">
                <a16:creationId xmlns:a16="http://schemas.microsoft.com/office/drawing/2014/main" id="{C4A8C7FA-CD1F-E69D-BBCB-ECD5238CF66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263754" y="4449228"/>
            <a:ext cx="1175525" cy="1847088"/>
          </a:xfrm>
          <a:custGeom>
            <a:avLst/>
            <a:gdLst>
              <a:gd name="connsiteX0" fmla="*/ 0 w 1172923"/>
              <a:gd name="connsiteY0" fmla="*/ 0 h 1847088"/>
              <a:gd name="connsiteX1" fmla="*/ 1172923 w 1172923"/>
              <a:gd name="connsiteY1" fmla="*/ 0 h 1847088"/>
              <a:gd name="connsiteX2" fmla="*/ 1172923 w 1172923"/>
              <a:gd name="connsiteY2" fmla="*/ 1847088 h 1847088"/>
              <a:gd name="connsiteX3" fmla="*/ 0 w 1172923"/>
              <a:gd name="connsiteY3" fmla="*/ 1847088 h 1847088"/>
              <a:gd name="connsiteX4" fmla="*/ 0 w 1172923"/>
              <a:gd name="connsiteY4" fmla="*/ 0 h 1847088"/>
              <a:gd name="connsiteX0" fmla="*/ 484 w 1173407"/>
              <a:gd name="connsiteY0" fmla="*/ 0 h 1847088"/>
              <a:gd name="connsiteX1" fmla="*/ 1173407 w 1173407"/>
              <a:gd name="connsiteY1" fmla="*/ 0 h 1847088"/>
              <a:gd name="connsiteX2" fmla="*/ 1173407 w 1173407"/>
              <a:gd name="connsiteY2" fmla="*/ 1847088 h 1847088"/>
              <a:gd name="connsiteX3" fmla="*/ 484 w 1173407"/>
              <a:gd name="connsiteY3" fmla="*/ 1847088 h 1847088"/>
              <a:gd name="connsiteX4" fmla="*/ 0 w 1173407"/>
              <a:gd name="connsiteY4" fmla="*/ 574814 h 1847088"/>
              <a:gd name="connsiteX5" fmla="*/ 484 w 1173407"/>
              <a:gd name="connsiteY5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101701 w 1274624"/>
              <a:gd name="connsiteY0" fmla="*/ 0 h 1847088"/>
              <a:gd name="connsiteX1" fmla="*/ 1274624 w 1274624"/>
              <a:gd name="connsiteY1" fmla="*/ 0 h 1847088"/>
              <a:gd name="connsiteX2" fmla="*/ 1274624 w 1274624"/>
              <a:gd name="connsiteY2" fmla="*/ 1847088 h 1847088"/>
              <a:gd name="connsiteX3" fmla="*/ 101701 w 1274624"/>
              <a:gd name="connsiteY3" fmla="*/ 1847088 h 1847088"/>
              <a:gd name="connsiteX4" fmla="*/ 80262 w 1274624"/>
              <a:gd name="connsiteY4" fmla="*/ 1292999 h 1847088"/>
              <a:gd name="connsiteX5" fmla="*/ 337437 w 1274624"/>
              <a:gd name="connsiteY5" fmla="*/ 572909 h 1847088"/>
              <a:gd name="connsiteX6" fmla="*/ 101217 w 1274624"/>
              <a:gd name="connsiteY6" fmla="*/ 574814 h 1847088"/>
              <a:gd name="connsiteX7" fmla="*/ 101701 w 1274624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21484 w 1194407"/>
              <a:gd name="connsiteY0" fmla="*/ 0 h 1847088"/>
              <a:gd name="connsiteX1" fmla="*/ 1194407 w 1194407"/>
              <a:gd name="connsiteY1" fmla="*/ 0 h 1847088"/>
              <a:gd name="connsiteX2" fmla="*/ 1194407 w 1194407"/>
              <a:gd name="connsiteY2" fmla="*/ 1847088 h 1847088"/>
              <a:gd name="connsiteX3" fmla="*/ 21484 w 1194407"/>
              <a:gd name="connsiteY3" fmla="*/ 1847088 h 1847088"/>
              <a:gd name="connsiteX4" fmla="*/ 45 w 1194407"/>
              <a:gd name="connsiteY4" fmla="*/ 1292999 h 1847088"/>
              <a:gd name="connsiteX5" fmla="*/ 253410 w 1194407"/>
              <a:gd name="connsiteY5" fmla="*/ 1289189 h 1847088"/>
              <a:gd name="connsiteX6" fmla="*/ 257220 w 1194407"/>
              <a:gd name="connsiteY6" fmla="*/ 572909 h 1847088"/>
              <a:gd name="connsiteX7" fmla="*/ 21000 w 1194407"/>
              <a:gd name="connsiteY7" fmla="*/ 574814 h 1847088"/>
              <a:gd name="connsiteX8" fmla="*/ 21484 w 1194407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4528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6433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525" h="1847088">
                <a:moveTo>
                  <a:pt x="2602" y="0"/>
                </a:moveTo>
                <a:lnTo>
                  <a:pt x="1175525" y="0"/>
                </a:lnTo>
                <a:lnTo>
                  <a:pt x="1175525" y="1847088"/>
                </a:lnTo>
                <a:lnTo>
                  <a:pt x="2602" y="1847088"/>
                </a:lnTo>
                <a:cubicBezTo>
                  <a:pt x="3249" y="1657585"/>
                  <a:pt x="-976" y="1575847"/>
                  <a:pt x="213" y="1292999"/>
                </a:cubicBezTo>
                <a:cubicBezTo>
                  <a:pt x="102050" y="1290186"/>
                  <a:pt x="174521" y="1291094"/>
                  <a:pt x="236433" y="1289189"/>
                </a:cubicBezTo>
                <a:cubicBezTo>
                  <a:pt x="239291" y="1026299"/>
                  <a:pt x="237386" y="749757"/>
                  <a:pt x="238338" y="572909"/>
                </a:cubicBezTo>
                <a:cubicBezTo>
                  <a:pt x="116337" y="572318"/>
                  <a:pt x="89667" y="575684"/>
                  <a:pt x="2118" y="574814"/>
                </a:cubicBezTo>
                <a:cubicBezTo>
                  <a:pt x="2279" y="383209"/>
                  <a:pt x="2441" y="191605"/>
                  <a:pt x="2602" y="0"/>
                </a:cubicBezTo>
                <a:close/>
              </a:path>
            </a:pathLst>
          </a:custGeo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8299739-6734-AC50-12FE-A0EDBE6958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12758" y="5581438"/>
            <a:ext cx="504653" cy="718427"/>
          </a:xfrm>
          <a:solidFill>
            <a:schemeClr val="accent6">
              <a:lumMod val="20000"/>
              <a:lumOff val="80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2800" b="0" spc="0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C961B005-4AAE-A698-EEB7-4D65F5571C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880908" y="5016242"/>
            <a:ext cx="1175525" cy="1847088"/>
          </a:xfrm>
          <a:custGeom>
            <a:avLst/>
            <a:gdLst>
              <a:gd name="connsiteX0" fmla="*/ 0 w 1172923"/>
              <a:gd name="connsiteY0" fmla="*/ 0 h 1847088"/>
              <a:gd name="connsiteX1" fmla="*/ 1172923 w 1172923"/>
              <a:gd name="connsiteY1" fmla="*/ 0 h 1847088"/>
              <a:gd name="connsiteX2" fmla="*/ 1172923 w 1172923"/>
              <a:gd name="connsiteY2" fmla="*/ 1847088 h 1847088"/>
              <a:gd name="connsiteX3" fmla="*/ 0 w 1172923"/>
              <a:gd name="connsiteY3" fmla="*/ 1847088 h 1847088"/>
              <a:gd name="connsiteX4" fmla="*/ 0 w 1172923"/>
              <a:gd name="connsiteY4" fmla="*/ 0 h 1847088"/>
              <a:gd name="connsiteX0" fmla="*/ 484 w 1173407"/>
              <a:gd name="connsiteY0" fmla="*/ 0 h 1847088"/>
              <a:gd name="connsiteX1" fmla="*/ 1173407 w 1173407"/>
              <a:gd name="connsiteY1" fmla="*/ 0 h 1847088"/>
              <a:gd name="connsiteX2" fmla="*/ 1173407 w 1173407"/>
              <a:gd name="connsiteY2" fmla="*/ 1847088 h 1847088"/>
              <a:gd name="connsiteX3" fmla="*/ 484 w 1173407"/>
              <a:gd name="connsiteY3" fmla="*/ 1847088 h 1847088"/>
              <a:gd name="connsiteX4" fmla="*/ 0 w 1173407"/>
              <a:gd name="connsiteY4" fmla="*/ 574814 h 1847088"/>
              <a:gd name="connsiteX5" fmla="*/ 484 w 1173407"/>
              <a:gd name="connsiteY5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101701 w 1274624"/>
              <a:gd name="connsiteY0" fmla="*/ 0 h 1847088"/>
              <a:gd name="connsiteX1" fmla="*/ 1274624 w 1274624"/>
              <a:gd name="connsiteY1" fmla="*/ 0 h 1847088"/>
              <a:gd name="connsiteX2" fmla="*/ 1274624 w 1274624"/>
              <a:gd name="connsiteY2" fmla="*/ 1847088 h 1847088"/>
              <a:gd name="connsiteX3" fmla="*/ 101701 w 1274624"/>
              <a:gd name="connsiteY3" fmla="*/ 1847088 h 1847088"/>
              <a:gd name="connsiteX4" fmla="*/ 80262 w 1274624"/>
              <a:gd name="connsiteY4" fmla="*/ 1292999 h 1847088"/>
              <a:gd name="connsiteX5" fmla="*/ 337437 w 1274624"/>
              <a:gd name="connsiteY5" fmla="*/ 572909 h 1847088"/>
              <a:gd name="connsiteX6" fmla="*/ 101217 w 1274624"/>
              <a:gd name="connsiteY6" fmla="*/ 574814 h 1847088"/>
              <a:gd name="connsiteX7" fmla="*/ 101701 w 1274624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21484 w 1194407"/>
              <a:gd name="connsiteY0" fmla="*/ 0 h 1847088"/>
              <a:gd name="connsiteX1" fmla="*/ 1194407 w 1194407"/>
              <a:gd name="connsiteY1" fmla="*/ 0 h 1847088"/>
              <a:gd name="connsiteX2" fmla="*/ 1194407 w 1194407"/>
              <a:gd name="connsiteY2" fmla="*/ 1847088 h 1847088"/>
              <a:gd name="connsiteX3" fmla="*/ 21484 w 1194407"/>
              <a:gd name="connsiteY3" fmla="*/ 1847088 h 1847088"/>
              <a:gd name="connsiteX4" fmla="*/ 45 w 1194407"/>
              <a:gd name="connsiteY4" fmla="*/ 1292999 h 1847088"/>
              <a:gd name="connsiteX5" fmla="*/ 253410 w 1194407"/>
              <a:gd name="connsiteY5" fmla="*/ 1289189 h 1847088"/>
              <a:gd name="connsiteX6" fmla="*/ 257220 w 1194407"/>
              <a:gd name="connsiteY6" fmla="*/ 572909 h 1847088"/>
              <a:gd name="connsiteX7" fmla="*/ 21000 w 1194407"/>
              <a:gd name="connsiteY7" fmla="*/ 574814 h 1847088"/>
              <a:gd name="connsiteX8" fmla="*/ 21484 w 1194407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4528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6433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525" h="1847088">
                <a:moveTo>
                  <a:pt x="2602" y="0"/>
                </a:moveTo>
                <a:lnTo>
                  <a:pt x="1175525" y="0"/>
                </a:lnTo>
                <a:lnTo>
                  <a:pt x="1175525" y="1847088"/>
                </a:lnTo>
                <a:lnTo>
                  <a:pt x="2602" y="1847088"/>
                </a:lnTo>
                <a:cubicBezTo>
                  <a:pt x="3249" y="1657585"/>
                  <a:pt x="-976" y="1575847"/>
                  <a:pt x="213" y="1292999"/>
                </a:cubicBezTo>
                <a:cubicBezTo>
                  <a:pt x="102050" y="1290186"/>
                  <a:pt x="174521" y="1291094"/>
                  <a:pt x="236433" y="1289189"/>
                </a:cubicBezTo>
                <a:cubicBezTo>
                  <a:pt x="239291" y="1026299"/>
                  <a:pt x="237386" y="749757"/>
                  <a:pt x="238338" y="572909"/>
                </a:cubicBezTo>
                <a:cubicBezTo>
                  <a:pt x="116337" y="572318"/>
                  <a:pt x="89667" y="575684"/>
                  <a:pt x="2118" y="574814"/>
                </a:cubicBezTo>
                <a:cubicBezTo>
                  <a:pt x="2279" y="383209"/>
                  <a:pt x="2441" y="191605"/>
                  <a:pt x="2602" y="0"/>
                </a:cubicBezTo>
                <a:close/>
              </a:path>
            </a:pathLst>
          </a:custGeo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2B20D24-A521-7B35-F80C-43831172F2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0286" y="5020784"/>
            <a:ext cx="504653" cy="718427"/>
          </a:xfrm>
          <a:solidFill>
            <a:schemeClr val="accent6">
              <a:lumMod val="20000"/>
              <a:lumOff val="80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2800" b="0" spc="0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3" name="Picture Placeholder 33">
            <a:extLst>
              <a:ext uri="{FF2B5EF4-FFF2-40B4-BE49-F238E27FC236}">
                <a16:creationId xmlns:a16="http://schemas.microsoft.com/office/drawing/2014/main" id="{5FA6CD30-9A88-B77E-FAE4-3CB0483E3D9C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524837" y="4449228"/>
            <a:ext cx="1175525" cy="1847088"/>
          </a:xfrm>
          <a:custGeom>
            <a:avLst/>
            <a:gdLst>
              <a:gd name="connsiteX0" fmla="*/ 0 w 1172923"/>
              <a:gd name="connsiteY0" fmla="*/ 0 h 1847088"/>
              <a:gd name="connsiteX1" fmla="*/ 1172923 w 1172923"/>
              <a:gd name="connsiteY1" fmla="*/ 0 h 1847088"/>
              <a:gd name="connsiteX2" fmla="*/ 1172923 w 1172923"/>
              <a:gd name="connsiteY2" fmla="*/ 1847088 h 1847088"/>
              <a:gd name="connsiteX3" fmla="*/ 0 w 1172923"/>
              <a:gd name="connsiteY3" fmla="*/ 1847088 h 1847088"/>
              <a:gd name="connsiteX4" fmla="*/ 0 w 1172923"/>
              <a:gd name="connsiteY4" fmla="*/ 0 h 1847088"/>
              <a:gd name="connsiteX0" fmla="*/ 484 w 1173407"/>
              <a:gd name="connsiteY0" fmla="*/ 0 h 1847088"/>
              <a:gd name="connsiteX1" fmla="*/ 1173407 w 1173407"/>
              <a:gd name="connsiteY1" fmla="*/ 0 h 1847088"/>
              <a:gd name="connsiteX2" fmla="*/ 1173407 w 1173407"/>
              <a:gd name="connsiteY2" fmla="*/ 1847088 h 1847088"/>
              <a:gd name="connsiteX3" fmla="*/ 484 w 1173407"/>
              <a:gd name="connsiteY3" fmla="*/ 1847088 h 1847088"/>
              <a:gd name="connsiteX4" fmla="*/ 0 w 1173407"/>
              <a:gd name="connsiteY4" fmla="*/ 574814 h 1847088"/>
              <a:gd name="connsiteX5" fmla="*/ 484 w 1173407"/>
              <a:gd name="connsiteY5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101701 w 1274624"/>
              <a:gd name="connsiteY0" fmla="*/ 0 h 1847088"/>
              <a:gd name="connsiteX1" fmla="*/ 1274624 w 1274624"/>
              <a:gd name="connsiteY1" fmla="*/ 0 h 1847088"/>
              <a:gd name="connsiteX2" fmla="*/ 1274624 w 1274624"/>
              <a:gd name="connsiteY2" fmla="*/ 1847088 h 1847088"/>
              <a:gd name="connsiteX3" fmla="*/ 101701 w 1274624"/>
              <a:gd name="connsiteY3" fmla="*/ 1847088 h 1847088"/>
              <a:gd name="connsiteX4" fmla="*/ 80262 w 1274624"/>
              <a:gd name="connsiteY4" fmla="*/ 1292999 h 1847088"/>
              <a:gd name="connsiteX5" fmla="*/ 337437 w 1274624"/>
              <a:gd name="connsiteY5" fmla="*/ 572909 h 1847088"/>
              <a:gd name="connsiteX6" fmla="*/ 101217 w 1274624"/>
              <a:gd name="connsiteY6" fmla="*/ 574814 h 1847088"/>
              <a:gd name="connsiteX7" fmla="*/ 101701 w 1274624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21484 w 1194407"/>
              <a:gd name="connsiteY0" fmla="*/ 0 h 1847088"/>
              <a:gd name="connsiteX1" fmla="*/ 1194407 w 1194407"/>
              <a:gd name="connsiteY1" fmla="*/ 0 h 1847088"/>
              <a:gd name="connsiteX2" fmla="*/ 1194407 w 1194407"/>
              <a:gd name="connsiteY2" fmla="*/ 1847088 h 1847088"/>
              <a:gd name="connsiteX3" fmla="*/ 21484 w 1194407"/>
              <a:gd name="connsiteY3" fmla="*/ 1847088 h 1847088"/>
              <a:gd name="connsiteX4" fmla="*/ 45 w 1194407"/>
              <a:gd name="connsiteY4" fmla="*/ 1292999 h 1847088"/>
              <a:gd name="connsiteX5" fmla="*/ 253410 w 1194407"/>
              <a:gd name="connsiteY5" fmla="*/ 1289189 h 1847088"/>
              <a:gd name="connsiteX6" fmla="*/ 257220 w 1194407"/>
              <a:gd name="connsiteY6" fmla="*/ 572909 h 1847088"/>
              <a:gd name="connsiteX7" fmla="*/ 21000 w 1194407"/>
              <a:gd name="connsiteY7" fmla="*/ 574814 h 1847088"/>
              <a:gd name="connsiteX8" fmla="*/ 21484 w 1194407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4528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6433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525" h="1847088">
                <a:moveTo>
                  <a:pt x="2602" y="0"/>
                </a:moveTo>
                <a:lnTo>
                  <a:pt x="1175525" y="0"/>
                </a:lnTo>
                <a:lnTo>
                  <a:pt x="1175525" y="1847088"/>
                </a:lnTo>
                <a:lnTo>
                  <a:pt x="2602" y="1847088"/>
                </a:lnTo>
                <a:cubicBezTo>
                  <a:pt x="3249" y="1657585"/>
                  <a:pt x="-976" y="1575847"/>
                  <a:pt x="213" y="1292999"/>
                </a:cubicBezTo>
                <a:cubicBezTo>
                  <a:pt x="102050" y="1290186"/>
                  <a:pt x="174521" y="1291094"/>
                  <a:pt x="236433" y="1289189"/>
                </a:cubicBezTo>
                <a:cubicBezTo>
                  <a:pt x="239291" y="1026299"/>
                  <a:pt x="237386" y="749757"/>
                  <a:pt x="238338" y="572909"/>
                </a:cubicBezTo>
                <a:cubicBezTo>
                  <a:pt x="116337" y="572318"/>
                  <a:pt x="89667" y="575684"/>
                  <a:pt x="2118" y="574814"/>
                </a:cubicBezTo>
                <a:cubicBezTo>
                  <a:pt x="2279" y="383209"/>
                  <a:pt x="2441" y="191605"/>
                  <a:pt x="2602" y="0"/>
                </a:cubicBezTo>
                <a:close/>
              </a:path>
            </a:pathLst>
          </a:custGeo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36CCF3-BEA1-9532-897E-60B21F9E0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7527" y="2914513"/>
            <a:ext cx="10954869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AC45EB9-89EB-6947-3E66-7A20AAFF3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9776" y="2839459"/>
            <a:ext cx="161832" cy="1618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C14FCA1-3191-C23A-11F4-1E05F0F06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3127" y="2839459"/>
            <a:ext cx="161832" cy="1618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32D85A6-CD18-3D44-4ED3-479E8007C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78727" y="2839459"/>
            <a:ext cx="161832" cy="1618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BE9538A-7671-5716-2083-4863DE6FC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03762" y="2839459"/>
            <a:ext cx="161832" cy="1618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EEF2032-047A-A048-2DAB-A434ACAEB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29927" y="2839459"/>
            <a:ext cx="161832" cy="1618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947350C-96CE-8D5D-6815-4E48490F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54965" y="2839459"/>
            <a:ext cx="161832" cy="1618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4CC6803-1FE7-920D-545D-2F48A50C6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81124" y="2839459"/>
            <a:ext cx="161832" cy="1618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472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CD65-00C5-492E-96D5-0F5B4187A185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B422B-8B3D-4644-A959-E1402F0BA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841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CD65-00C5-492E-96D5-0F5B4187A185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B422B-8B3D-4644-A959-E1402F0BA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81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CD65-00C5-492E-96D5-0F5B4187A185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B422B-8B3D-4644-A959-E1402F0BA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97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CD65-00C5-492E-96D5-0F5B4187A185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B422B-8B3D-4644-A959-E1402F0BA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506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CD65-00C5-492E-96D5-0F5B4187A185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B422B-8B3D-4644-A959-E1402F0BA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335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CD65-00C5-492E-96D5-0F5B4187A185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B422B-8B3D-4644-A959-E1402F0BA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675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CD65-00C5-492E-96D5-0F5B4187A185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B422B-8B3D-4644-A959-E1402F0BA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57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CD65-00C5-492E-96D5-0F5B4187A185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B422B-8B3D-4644-A959-E1402F0BA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76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CCD65-00C5-492E-96D5-0F5B4187A185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B422B-8B3D-4644-A959-E1402F0BA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9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bin"/><Relationship Id="rId11" Type="http://schemas.openxmlformats.org/officeDocument/2006/relationships/image" Target="../media/image4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e All-New Royal Enfield Classic 350 is Here _ _BeReborn(1080P_HD)">
            <a:hlinkClick r:id="" action="ppaction://media"/>
            <a:extLst>
              <a:ext uri="{FF2B5EF4-FFF2-40B4-BE49-F238E27FC236}">
                <a16:creationId xmlns:a16="http://schemas.microsoft.com/office/drawing/2014/main" id="{F679B540-C134-4A5C-A237-505B1C9BFE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246"/>
            <a:ext cx="12279086" cy="6873246"/>
          </a:xfrm>
        </p:spPr>
      </p:pic>
    </p:spTree>
    <p:extLst>
      <p:ext uri="{BB962C8B-B14F-4D97-AF65-F5344CB8AC3E}">
        <p14:creationId xmlns:p14="http://schemas.microsoft.com/office/powerpoint/2010/main" val="190456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069E9-76C1-418C-9E8C-843D02DC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621" y="268061"/>
            <a:ext cx="4795612" cy="841784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ROYAL ENFIELD TODAY</a:t>
            </a:r>
            <a:endParaRPr lang="en-IN" dirty="0">
              <a:latin typeface="Bahnschrift Condensed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D970F-F2F6-49A3-A3B5-E11CAAF14A1E}"/>
              </a:ext>
            </a:extLst>
          </p:cNvPr>
          <p:cNvSpPr/>
          <p:nvPr/>
        </p:nvSpPr>
        <p:spPr>
          <a:xfrm>
            <a:off x="2220018" y="1396878"/>
            <a:ext cx="756146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111111"/>
                </a:solidFill>
                <a:latin typeface="montserrat-regular" panose="02000505000000020004" pitchFamily="2" charset="0"/>
              </a:rPr>
              <a:t>Royal Enfield celebrates 120 + years of Pure Motorcycling.</a:t>
            </a:r>
          </a:p>
          <a:p>
            <a:pPr algn="just"/>
            <a:endParaRPr lang="en-US" dirty="0">
              <a:solidFill>
                <a:srgbClr val="111111"/>
              </a:solidFill>
              <a:latin typeface="montserrat-regular" panose="02000505000000020004" pitchFamily="2" charset="0"/>
            </a:endParaRPr>
          </a:p>
          <a:p>
            <a:pPr algn="just"/>
            <a:r>
              <a:rPr lang="en-US" dirty="0">
                <a:solidFill>
                  <a:srgbClr val="111111"/>
                </a:solidFill>
                <a:latin typeface="montserrat-regular" panose="02000505000000020004" pitchFamily="2" charset="0"/>
              </a:rPr>
              <a:t>And many more upcoming exciting lineups</a:t>
            </a:r>
          </a:p>
          <a:p>
            <a:pPr algn="just"/>
            <a:endParaRPr lang="en-US" dirty="0">
              <a:solidFill>
                <a:srgbClr val="111111"/>
              </a:solidFill>
              <a:latin typeface="montserrat-regular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montserrat-regular" panose="02000505000000020004" pitchFamily="2" charset="0"/>
              </a:rPr>
              <a:t>Production output             -  2,25,368 units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111111"/>
              </a:solidFill>
              <a:latin typeface="montserrat-regular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montserrat-regular" panose="02000505000000020004" pitchFamily="2" charset="0"/>
              </a:rPr>
              <a:t>Revenue                               - ₹3,986.00crore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111111"/>
              </a:solidFill>
              <a:latin typeface="montserrat-regular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montserrat-regular" panose="02000505000000020004" pitchFamily="2" charset="0"/>
              </a:rPr>
              <a:t>Net income                          - ₹918 crore  </a:t>
            </a:r>
          </a:p>
          <a:p>
            <a:pPr algn="just"/>
            <a:endParaRPr lang="en-US" dirty="0">
              <a:solidFill>
                <a:srgbClr val="111111"/>
              </a:solidFill>
              <a:latin typeface="montserrat-regular" panose="02000505000000020004" pitchFamily="2" charset="0"/>
            </a:endParaRPr>
          </a:p>
          <a:p>
            <a:pPr algn="just"/>
            <a:endParaRPr lang="en-US" dirty="0">
              <a:solidFill>
                <a:srgbClr val="111111"/>
              </a:solidFill>
              <a:latin typeface="montserrat-regular" panose="02000505000000020004" pitchFamily="2" charset="0"/>
            </a:endParaRPr>
          </a:p>
          <a:p>
            <a:pPr algn="just"/>
            <a:r>
              <a:rPr lang="en-US" dirty="0">
                <a:solidFill>
                  <a:srgbClr val="111111"/>
                </a:solidFill>
                <a:latin typeface="montserrat-regular" panose="02000505000000020004" pitchFamily="2" charset="0"/>
              </a:rPr>
              <a:t>Subsidiaries</a:t>
            </a:r>
          </a:p>
          <a:p>
            <a:pPr algn="just"/>
            <a:endParaRPr lang="en-US" dirty="0">
              <a:solidFill>
                <a:srgbClr val="111111"/>
              </a:solidFill>
              <a:latin typeface="montserrat-regular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montserrat-regular" panose="02000505000000020004" pitchFamily="2" charset="0"/>
              </a:rPr>
              <a:t>Royal Enfield North America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montserrat-regular" panose="02000505000000020004" pitchFamily="2" charset="0"/>
              </a:rPr>
              <a:t>Royal Enfield UK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montserrat-regular" panose="02000505000000020004" pitchFamily="2" charset="0"/>
              </a:rPr>
              <a:t>Royal Enfield Brazil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montserrat-regular" panose="02000505000000020004" pitchFamily="2" charset="0"/>
              </a:rPr>
              <a:t>Royal Enfield Thailand</a:t>
            </a:r>
          </a:p>
          <a:p>
            <a:pPr algn="just"/>
            <a:endParaRPr lang="en-US" dirty="0">
              <a:solidFill>
                <a:srgbClr val="111111"/>
              </a:solidFill>
              <a:latin typeface="montserrat-regular" panose="02000505000000020004" pitchFamily="2" charset="0"/>
            </a:endParaRPr>
          </a:p>
          <a:p>
            <a:endParaRPr lang="en-US" dirty="0"/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93018C-2435-40B2-96F5-1BEE09320B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2" t="46338" r="43234" b="40643"/>
          <a:stretch/>
        </p:blipFill>
        <p:spPr>
          <a:xfrm>
            <a:off x="316811" y="214063"/>
            <a:ext cx="1470255" cy="179156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A68CBF-846D-43DF-8871-08713A21C7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57" t="1523" b="50000"/>
          <a:stretch/>
        </p:blipFill>
        <p:spPr>
          <a:xfrm>
            <a:off x="9253488" y="882825"/>
            <a:ext cx="2579058" cy="15463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8FA489-9C44-4715-A023-322AAD8194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0" t="51745" r="50024" b="-2230"/>
          <a:stretch/>
        </p:blipFill>
        <p:spPr>
          <a:xfrm>
            <a:off x="9253489" y="5191124"/>
            <a:ext cx="2579057" cy="15610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50415E-F184-4DA7-B869-4A92D8585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7" t="52908"/>
          <a:stretch/>
        </p:blipFill>
        <p:spPr>
          <a:xfrm>
            <a:off x="9253488" y="3044354"/>
            <a:ext cx="2579058" cy="1546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26" name="Picture 2" descr="Increase">
            <a:extLst>
              <a:ext uri="{FF2B5EF4-FFF2-40B4-BE49-F238E27FC236}">
                <a16:creationId xmlns:a16="http://schemas.microsoft.com/office/drawing/2014/main" id="{4301B6F8-1396-4276-38C8-875478EEF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775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Increase">
            <a:extLst>
              <a:ext uri="{FF2B5EF4-FFF2-40B4-BE49-F238E27FC236}">
                <a16:creationId xmlns:a16="http://schemas.microsoft.com/office/drawing/2014/main" id="{3F57042C-C6DE-473B-F964-D1A64EC99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775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crease">
            <a:extLst>
              <a:ext uri="{FF2B5EF4-FFF2-40B4-BE49-F238E27FC236}">
                <a16:creationId xmlns:a16="http://schemas.microsoft.com/office/drawing/2014/main" id="{37FF6C5B-91D3-DE6A-7B27-37049BB7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775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Increase">
            <a:extLst>
              <a:ext uri="{FF2B5EF4-FFF2-40B4-BE49-F238E27FC236}">
                <a16:creationId xmlns:a16="http://schemas.microsoft.com/office/drawing/2014/main" id="{516F7018-4E9A-51DC-C661-EB0F1399E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775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288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48601-BEF3-3731-A28B-84BA5673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Royal Enfield sales 2023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D635A-6025-F1AE-B08F-EB15FB829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5988" cy="4187031"/>
          </a:xfrm>
        </p:spPr>
        <p:txBody>
          <a:bodyPr/>
          <a:lstStyle/>
          <a:p>
            <a:r>
              <a:rPr lang="en-GB" dirty="0"/>
              <a:t>Royal Enfield records total sales of 8,34,895 motorcycles, highest ever overall sales in history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70A7D9-0046-7914-18B5-C09CF3B8A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873" y="1242534"/>
            <a:ext cx="5188173" cy="52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62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127DC6-B93A-4AB4-A92D-85871A66AB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5" t="18776" r="20401" b="9894"/>
          <a:stretch/>
        </p:blipFill>
        <p:spPr>
          <a:xfrm>
            <a:off x="4689172" y="4596941"/>
            <a:ext cx="1556480" cy="1050071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440990-9867-4530-888D-B3297FF7A2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5" r="5334"/>
          <a:stretch/>
        </p:blipFill>
        <p:spPr>
          <a:xfrm>
            <a:off x="1358700" y="4499569"/>
            <a:ext cx="1806580" cy="1186079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32FB7-712F-49B3-A5C0-AA963DC35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07" y="147443"/>
            <a:ext cx="11517875" cy="1325563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PRODUCTS PRESENT NOW AND AVAILABLE IN INDIA</a:t>
            </a:r>
            <a:endParaRPr lang="en-IN" dirty="0">
              <a:latin typeface="Bahnschrift Condensed" panose="020B0502040204020203" pitchFamily="34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F2DE086-25DA-444E-8F0A-081C2DEF1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3" y="3060413"/>
            <a:ext cx="1876954" cy="1055786"/>
          </a:xfrm>
          <a:effectLst>
            <a:reflection blurRad="6350" stA="50000" endA="300" endPos="90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4B4246-508E-4F9C-885B-9C365A1870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301" y="2857383"/>
            <a:ext cx="1680870" cy="1215087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FCAC1B-404C-4FEF-AEDB-DB38C5E3D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445" y="2972667"/>
            <a:ext cx="1854203" cy="1042653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1BFD04-8A5D-41C6-81C6-A7FA15DE14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5" t="10885" r="12840" b="1224"/>
          <a:stretch/>
        </p:blipFill>
        <p:spPr>
          <a:xfrm>
            <a:off x="4529362" y="1494530"/>
            <a:ext cx="1441050" cy="935753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91A70A-08A4-4F59-B306-BE12726B07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377" y="1374497"/>
            <a:ext cx="1876954" cy="1055786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32D326E-D41C-4791-9B68-955F1DDD2F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324" y="4717141"/>
            <a:ext cx="1556479" cy="843874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B16C0D3-7181-4CF6-97D5-813EFF385C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95" y="1381063"/>
            <a:ext cx="1563981" cy="1042654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2F1CA1-047F-4714-90E4-3C988B2B50C1}"/>
              </a:ext>
            </a:extLst>
          </p:cNvPr>
          <p:cNvCxnSpPr/>
          <p:nvPr/>
        </p:nvCxnSpPr>
        <p:spPr>
          <a:xfrm>
            <a:off x="3151176" y="2216173"/>
            <a:ext cx="115542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5552F7-E3F0-4F69-B8E1-0E00BBEBF726}"/>
              </a:ext>
            </a:extLst>
          </p:cNvPr>
          <p:cNvCxnSpPr/>
          <p:nvPr/>
        </p:nvCxnSpPr>
        <p:spPr>
          <a:xfrm>
            <a:off x="6032230" y="2292373"/>
            <a:ext cx="115542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DBA4FD-F4DA-4FC8-84C6-EFA39439CED3}"/>
              </a:ext>
            </a:extLst>
          </p:cNvPr>
          <p:cNvCxnSpPr/>
          <p:nvPr/>
        </p:nvCxnSpPr>
        <p:spPr>
          <a:xfrm>
            <a:off x="9209969" y="2301898"/>
            <a:ext cx="115542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F625CE-69A5-4867-8494-1F0FFBACFA73}"/>
              </a:ext>
            </a:extLst>
          </p:cNvPr>
          <p:cNvCxnSpPr/>
          <p:nvPr/>
        </p:nvCxnSpPr>
        <p:spPr>
          <a:xfrm>
            <a:off x="1759058" y="4015320"/>
            <a:ext cx="115542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C4FA4F-EC06-4BE8-83F0-B968A126B998}"/>
              </a:ext>
            </a:extLst>
          </p:cNvPr>
          <p:cNvCxnSpPr/>
          <p:nvPr/>
        </p:nvCxnSpPr>
        <p:spPr>
          <a:xfrm>
            <a:off x="4735088" y="4052343"/>
            <a:ext cx="115542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806A9B-DE9D-4850-BFAD-EA27632F46BA}"/>
              </a:ext>
            </a:extLst>
          </p:cNvPr>
          <p:cNvCxnSpPr/>
          <p:nvPr/>
        </p:nvCxnSpPr>
        <p:spPr>
          <a:xfrm>
            <a:off x="7950851" y="4015320"/>
            <a:ext cx="115542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1C9732-B2A5-450A-995F-750501381735}"/>
              </a:ext>
            </a:extLst>
          </p:cNvPr>
          <p:cNvCxnSpPr/>
          <p:nvPr/>
        </p:nvCxnSpPr>
        <p:spPr>
          <a:xfrm>
            <a:off x="3373937" y="5561015"/>
            <a:ext cx="115542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374936F-9291-4B7B-BCB1-ABAF73F38DDD}"/>
              </a:ext>
            </a:extLst>
          </p:cNvPr>
          <p:cNvSpPr txBox="1"/>
          <p:nvPr/>
        </p:nvSpPr>
        <p:spPr>
          <a:xfrm>
            <a:off x="3126152" y="1854314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Bahnschrift SemiBold SemiConden" panose="020B0502040204020203" pitchFamily="34" charset="0"/>
              </a:rPr>
              <a:t>METEOR 350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40F86B-1D0B-49EB-A98D-DE785DF44819}"/>
              </a:ext>
            </a:extLst>
          </p:cNvPr>
          <p:cNvSpPr txBox="1"/>
          <p:nvPr/>
        </p:nvSpPr>
        <p:spPr>
          <a:xfrm>
            <a:off x="6084468" y="1963091"/>
            <a:ext cx="11031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>
                <a:latin typeface="Bahnschrift SemiBold SemiConden" panose="020B0502040204020203" pitchFamily="34" charset="0"/>
              </a:rPr>
              <a:t>HUNTER 350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AE9181-ABC2-420E-B316-C697C593C540}"/>
              </a:ext>
            </a:extLst>
          </p:cNvPr>
          <p:cNvSpPr txBox="1"/>
          <p:nvPr/>
        </p:nvSpPr>
        <p:spPr>
          <a:xfrm>
            <a:off x="9297803" y="1994722"/>
            <a:ext cx="9797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>
                <a:latin typeface="Bahnschrift SemiBold SemiConden" panose="020B0502040204020203" pitchFamily="34" charset="0"/>
              </a:rPr>
              <a:t>SCRAM 411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EBC9-B5A6-4936-AB73-095AEC8905D4}"/>
              </a:ext>
            </a:extLst>
          </p:cNvPr>
          <p:cNvSpPr txBox="1"/>
          <p:nvPr/>
        </p:nvSpPr>
        <p:spPr>
          <a:xfrm>
            <a:off x="1688126" y="3723313"/>
            <a:ext cx="15247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>
                <a:latin typeface="Bahnschrift SemiBold SemiConden" panose="020B0502040204020203" pitchFamily="34" charset="0"/>
              </a:rPr>
              <a:t>INTERCEPTOR 650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C090D2-1D2C-468D-82E8-DB728222F2E1}"/>
              </a:ext>
            </a:extLst>
          </p:cNvPr>
          <p:cNvSpPr txBox="1"/>
          <p:nvPr/>
        </p:nvSpPr>
        <p:spPr>
          <a:xfrm>
            <a:off x="4516499" y="3733916"/>
            <a:ext cx="17604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>
                <a:latin typeface="Bahnschrift SemiBold SemiConden" panose="020B0502040204020203" pitchFamily="34" charset="0"/>
              </a:rPr>
              <a:t>CONTINENTAL GT 650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CC0445-98A9-4CB1-94AB-2A221C369123}"/>
              </a:ext>
            </a:extLst>
          </p:cNvPr>
          <p:cNvSpPr txBox="1"/>
          <p:nvPr/>
        </p:nvSpPr>
        <p:spPr>
          <a:xfrm>
            <a:off x="7947932" y="3731876"/>
            <a:ext cx="1143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>
                <a:latin typeface="Bahnschrift SemiBold SemiConden" panose="020B0502040204020203" pitchFamily="34" charset="0"/>
              </a:rPr>
              <a:t>CLASSIC 350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CD9E2C-92D3-4F47-AECE-B986A97710B0}"/>
              </a:ext>
            </a:extLst>
          </p:cNvPr>
          <p:cNvSpPr txBox="1"/>
          <p:nvPr/>
        </p:nvSpPr>
        <p:spPr>
          <a:xfrm>
            <a:off x="9393737" y="5234680"/>
            <a:ext cx="10583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>
                <a:latin typeface="Bahnschrift SemiBold SemiConden" panose="020B0502040204020203" pitchFamily="34" charset="0"/>
              </a:rPr>
              <a:t>HIMALAYAN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321023F-98F4-4954-8683-396DF5371AAD}"/>
              </a:ext>
            </a:extLst>
          </p:cNvPr>
          <p:cNvCxnSpPr/>
          <p:nvPr/>
        </p:nvCxnSpPr>
        <p:spPr>
          <a:xfrm>
            <a:off x="6386870" y="5559430"/>
            <a:ext cx="115542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9B5B798-DA7A-406F-B388-A2571F1FC11F}"/>
              </a:ext>
            </a:extLst>
          </p:cNvPr>
          <p:cNvCxnSpPr/>
          <p:nvPr/>
        </p:nvCxnSpPr>
        <p:spPr>
          <a:xfrm>
            <a:off x="9393737" y="5557845"/>
            <a:ext cx="115542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CEED7F6-5F13-422C-A04F-98F28BD0B26B}"/>
              </a:ext>
            </a:extLst>
          </p:cNvPr>
          <p:cNvSpPr txBox="1"/>
          <p:nvPr/>
        </p:nvSpPr>
        <p:spPr>
          <a:xfrm>
            <a:off x="3057736" y="5234680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Bahnschrift SemiBold SemiConden" panose="020B0502040204020203" pitchFamily="34" charset="0"/>
              </a:rPr>
              <a:t>SUPER METEOR 650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A1AA2A-569B-4EC6-918D-D05430E47333}"/>
              </a:ext>
            </a:extLst>
          </p:cNvPr>
          <p:cNvSpPr txBox="1"/>
          <p:nvPr/>
        </p:nvSpPr>
        <p:spPr>
          <a:xfrm>
            <a:off x="6392675" y="5242374"/>
            <a:ext cx="10631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>
                <a:latin typeface="Bahnschrift SemiBold SemiConden" panose="020B0502040204020203" pitchFamily="34" charset="0"/>
              </a:rPr>
              <a:t>BULLET 350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4A05D1-EED9-4F81-B4BD-DBB2E6EBA5A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9" t="27373" r="32694" b="25791"/>
          <a:stretch/>
        </p:blipFill>
        <p:spPr>
          <a:xfrm>
            <a:off x="11251219" y="5886450"/>
            <a:ext cx="816539" cy="83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01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DDD4-D6D2-41BF-9985-B9FC2182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CONCLUSION</a:t>
            </a:r>
            <a:endParaRPr lang="en-IN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11A31-AE46-4A28-B702-23D9FFEF3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latin typeface="Montserrat" panose="02000505000000020004" pitchFamily="2" charset="0"/>
              </a:rPr>
              <a:t>The presentation objectively explains the rise of Royal Enfield from a brand on the brink of extinction to the most aspirational motorcycle brand in India.</a:t>
            </a:r>
          </a:p>
          <a:p>
            <a:pPr algn="just"/>
            <a:endParaRPr lang="en-US" sz="2000" dirty="0">
              <a:latin typeface="Montserrat" panose="02000505000000020004" pitchFamily="2" charset="0"/>
            </a:endParaRPr>
          </a:p>
          <a:p>
            <a:pPr algn="just"/>
            <a:r>
              <a:rPr lang="en-US" sz="2000" dirty="0">
                <a:latin typeface="Montserrat" panose="02000505000000020004" pitchFamily="2" charset="0"/>
              </a:rPr>
              <a:t>It also highlights the segment under which the bike is positioned, describes its closest competitors and where RE holds value vis-à-vis Bajaj and KTM.</a:t>
            </a:r>
          </a:p>
          <a:p>
            <a:pPr algn="just"/>
            <a:endParaRPr lang="en-US" sz="2000" dirty="0">
              <a:latin typeface="Montserrat" panose="02000505000000020004" pitchFamily="2" charset="0"/>
            </a:endParaRPr>
          </a:p>
          <a:p>
            <a:pPr algn="just"/>
            <a:r>
              <a:rPr lang="en-US" sz="2000" dirty="0">
                <a:latin typeface="Montserrat" panose="02000505000000020004" pitchFamily="2" charset="0"/>
              </a:rPr>
              <a:t>It shows the company's ambition to further go upmarket by entering the 750cc + segment to augment its declining market share in the 350cc+ segment.</a:t>
            </a:r>
          </a:p>
          <a:p>
            <a:pPr algn="just"/>
            <a:endParaRPr lang="en-US" sz="2000" dirty="0">
              <a:latin typeface="Montserrat" panose="02000505000000020004" pitchFamily="2" charset="0"/>
            </a:endParaRPr>
          </a:p>
          <a:p>
            <a:pPr algn="just"/>
            <a:r>
              <a:rPr lang="en-US" sz="2000" dirty="0">
                <a:latin typeface="Montserrat" panose="02000505000000020004" pitchFamily="2" charset="0"/>
              </a:rPr>
              <a:t>Royal Enfield's strategic acquisition plan of Ducati will counter Bajaj's 'Triumph' acquisition and also set a platform to launch the brand into a global league.</a:t>
            </a:r>
            <a:endParaRPr lang="en-IN" sz="2000" dirty="0">
              <a:latin typeface="Montserrat" panose="02000505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661A5-0482-4826-BA02-F629B59AB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9" t="27373" r="32694" b="25791"/>
          <a:stretch/>
        </p:blipFill>
        <p:spPr>
          <a:xfrm>
            <a:off x="11251219" y="5886450"/>
            <a:ext cx="816539" cy="83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44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2095FE-7E2B-48A3-911D-7BB0227D3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35433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2D9D08-23E9-49DA-AF90-95FA773D71D3}"/>
              </a:ext>
            </a:extLst>
          </p:cNvPr>
          <p:cNvSpPr txBox="1"/>
          <p:nvPr/>
        </p:nvSpPr>
        <p:spPr>
          <a:xfrm flipH="1">
            <a:off x="7018018" y="2535011"/>
            <a:ext cx="4894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Bahnschrift Condensed" panose="020B0502040204020203" pitchFamily="34" charset="0"/>
              </a:rPr>
              <a:t>THANK YOU </a:t>
            </a:r>
            <a:endParaRPr lang="en-IN" sz="80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22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08F75AA3-B263-4B6E-BDEC-9BB5E64C8E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79400" y="5033420"/>
            <a:ext cx="4027715" cy="13255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Sreeraj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Navthej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Janeesha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Meenakshy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Sreeraj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Rizal</a:t>
            </a:r>
          </a:p>
          <a:p>
            <a:pPr marL="0" indent="0">
              <a:buNone/>
            </a:pPr>
            <a:r>
              <a:rPr lang="en-US" dirty="0"/>
              <a:t>Huda Jasmine</a:t>
            </a:r>
          </a:p>
          <a:p>
            <a:pPr marL="342900" indent="-342900"/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5D5536-4BEC-4A68-91FA-F024A0613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1972"/>
            <a:ext cx="12162122" cy="720997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D9C7-8DE2-4ADD-9E6F-E96C576D43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538" b="70728" l="33540" r="65347">
                        <a14:foregroundMark x1="46782" y1="32911" x2="46782" y2="32911"/>
                        <a14:foregroundMark x1="48886" y1="30854" x2="48886" y2="30854"/>
                        <a14:foregroundMark x1="51361" y1="31329" x2="51609" y2="32120"/>
                        <a14:foregroundMark x1="64109" y1="46677" x2="64109" y2="46677"/>
                        <a14:foregroundMark x1="64480" y1="46203" x2="64480" y2="46203"/>
                        <a14:foregroundMark x1="65470" y1="51582" x2="65470" y2="51582"/>
                        <a14:foregroundMark x1="34777" y1="46361" x2="34777" y2="46361"/>
                        <a14:foregroundMark x1="33540" y1="50158" x2="33540" y2="50158"/>
                        <a14:foregroundMark x1="50743" y1="68829" x2="50743" y2="68829"/>
                        <a14:foregroundMark x1="50743" y1="70728" x2="50743" y2="70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79" t="27373" r="32694" b="25791"/>
          <a:stretch/>
        </p:blipFill>
        <p:spPr>
          <a:xfrm>
            <a:off x="741649" y="4657725"/>
            <a:ext cx="1663776" cy="1701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5D3A9D-91DA-4FFE-9610-70DF446C0994}"/>
              </a:ext>
            </a:extLst>
          </p:cNvPr>
          <p:cNvSpPr txBox="1"/>
          <p:nvPr/>
        </p:nvSpPr>
        <p:spPr>
          <a:xfrm>
            <a:off x="8573729" y="2684207"/>
            <a:ext cx="2627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Group 10</a:t>
            </a:r>
            <a:endParaRPr lang="en-IN" sz="3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9C6994F-8A6E-45E8-B059-6671AD6E9A8A}"/>
              </a:ext>
            </a:extLst>
          </p:cNvPr>
          <p:cNvSpPr txBox="1">
            <a:spLocks/>
          </p:cNvSpPr>
          <p:nvPr/>
        </p:nvSpPr>
        <p:spPr>
          <a:xfrm>
            <a:off x="8386916" y="3205316"/>
            <a:ext cx="3529781" cy="365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  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</a:rPr>
              <a:t>Members</a:t>
            </a:r>
          </a:p>
          <a:p>
            <a:r>
              <a:rPr lang="en-US" sz="1300" dirty="0">
                <a:latin typeface="Montserrat" panose="00000500000000000000" pitchFamily="2" charset="0"/>
              </a:rPr>
              <a:t>  ADITYA B PRASAD</a:t>
            </a:r>
          </a:p>
          <a:p>
            <a:r>
              <a:rPr lang="en-US" sz="1400" dirty="0">
                <a:latin typeface="Montserrat" panose="00000500000000000000" pitchFamily="2" charset="0"/>
              </a:rPr>
              <a:t>  AISWARYA JOSEPH</a:t>
            </a:r>
            <a:endParaRPr lang="en-US" sz="1600" dirty="0"/>
          </a:p>
          <a:p>
            <a:pPr marL="342900" indent="-342900"/>
            <a:r>
              <a:rPr lang="en-US" sz="1600" dirty="0"/>
              <a:t>AKHIL DINESH</a:t>
            </a:r>
          </a:p>
          <a:p>
            <a:pPr marL="342900" indent="-342900"/>
            <a:r>
              <a:rPr lang="en-US" sz="1600" dirty="0"/>
              <a:t>AKSHAY A S</a:t>
            </a:r>
          </a:p>
          <a:p>
            <a:pPr marL="342900" indent="-342900"/>
            <a:r>
              <a:rPr lang="en-US" sz="1600" dirty="0"/>
              <a:t>ARATHY A J</a:t>
            </a:r>
          </a:p>
          <a:p>
            <a:pPr marL="342900" indent="-342900"/>
            <a:r>
              <a:rPr lang="en-US" sz="1600" dirty="0"/>
              <a:t>HUDA JASMIN</a:t>
            </a:r>
          </a:p>
          <a:p>
            <a:pPr marL="342900" indent="-342900"/>
            <a:r>
              <a:rPr lang="en-US" sz="1600" dirty="0"/>
              <a:t>JANEESHA V S</a:t>
            </a:r>
          </a:p>
          <a:p>
            <a:pPr marL="342900" indent="-342900"/>
            <a:r>
              <a:rPr lang="en-US" sz="1600" dirty="0"/>
              <a:t>JISHNU P NAIR</a:t>
            </a:r>
          </a:p>
          <a:p>
            <a:pPr marL="342900" indent="-342900"/>
            <a:r>
              <a:rPr lang="en-US" sz="1600" dirty="0"/>
              <a:t>M.MEENAKSHY</a:t>
            </a:r>
          </a:p>
          <a:p>
            <a:pPr marL="342900" indent="-342900"/>
            <a:r>
              <a:rPr lang="en-US" sz="1600" dirty="0"/>
              <a:t>NAVTEJ</a:t>
            </a:r>
          </a:p>
          <a:p>
            <a:pPr marL="342900" indent="-342900"/>
            <a:r>
              <a:rPr lang="en-US" sz="1600" dirty="0"/>
              <a:t>RIZAL</a:t>
            </a:r>
          </a:p>
          <a:p>
            <a:pPr marL="342900" indent="-342900"/>
            <a:r>
              <a:rPr lang="en-US" sz="1600" dirty="0"/>
              <a:t>R SREERAJ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342900" indent="-342900"/>
            <a:endParaRPr lang="en-US" sz="1600" dirty="0"/>
          </a:p>
          <a:p>
            <a:pPr marL="342900" indent="-342900"/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90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1A11E-A8FF-4F07-B2CE-C4966FA33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FOUNDED WHEN &amp; BY WHOM ? INITIAL PRODUCTS </a:t>
            </a:r>
            <a:endParaRPr lang="en-IN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1EC40-BE8B-4F14-A90E-49234D621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2" y="2097381"/>
            <a:ext cx="8926286" cy="422842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000" dirty="0">
                <a:latin typeface="Montserrat" panose="02000505000000020004" pitchFamily="2" charset="0"/>
              </a:rPr>
              <a:t>Royal Enfield is a well-known motorcycle manufacturer, primarily based in India. </a:t>
            </a:r>
          </a:p>
          <a:p>
            <a:pPr algn="just"/>
            <a:endParaRPr lang="en-US" sz="2000" dirty="0">
              <a:latin typeface="Montserrat" panose="02000505000000020004" pitchFamily="2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Montserrat" panose="02000505000000020004" pitchFamily="2" charset="0"/>
              </a:rPr>
              <a:t>•  Founded in 1893 in Redditch , England</a:t>
            </a:r>
          </a:p>
          <a:p>
            <a:pPr marL="0" indent="0" algn="just">
              <a:buNone/>
            </a:pPr>
            <a:endParaRPr lang="en-US" sz="2000" dirty="0">
              <a:latin typeface="Montserrat" panose="02000505000000020004" pitchFamily="2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Montserrat" panose="02000505000000020004" pitchFamily="2" charset="0"/>
              </a:rPr>
              <a:t>•  Royal Enfield was founded by George Townsend and R.W. Smith</a:t>
            </a:r>
          </a:p>
          <a:p>
            <a:pPr marL="0" indent="0" algn="just">
              <a:buNone/>
            </a:pPr>
            <a:r>
              <a:rPr lang="en-US" sz="2000" dirty="0">
                <a:latin typeface="Montserrat" panose="02000505000000020004" pitchFamily="2" charset="0"/>
              </a:rPr>
              <a:t> </a:t>
            </a:r>
          </a:p>
          <a:p>
            <a:pPr marL="0" indent="0" algn="just">
              <a:buNone/>
            </a:pPr>
            <a:r>
              <a:rPr lang="en-US" sz="2000" dirty="0">
                <a:latin typeface="Montserrat" panose="02000505000000020004" pitchFamily="2" charset="0"/>
              </a:rPr>
              <a:t>• Produced first motorcycle in 1901 which was powered by 1.5-   horsepower engine</a:t>
            </a:r>
          </a:p>
          <a:p>
            <a:pPr marL="0" indent="0" algn="just">
              <a:buNone/>
            </a:pPr>
            <a:endParaRPr lang="en-US" sz="2000" dirty="0">
              <a:latin typeface="Montserrat" panose="02000505000000020004" pitchFamily="2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Montserrat" panose="02000505000000020004" pitchFamily="2" charset="0"/>
              </a:rPr>
              <a:t>• Royal Enfield first V-twin, using a 297cc Swiss made </a:t>
            </a:r>
            <a:r>
              <a:rPr lang="en-US" sz="2000" dirty="0" err="1">
                <a:latin typeface="Montserrat" panose="02000505000000020004" pitchFamily="2" charset="0"/>
              </a:rPr>
              <a:t>Motosacoche</a:t>
            </a:r>
            <a:r>
              <a:rPr lang="en-US" sz="2000" dirty="0">
                <a:latin typeface="Montserrat" panose="02000505000000020004" pitchFamily="2" charset="0"/>
              </a:rPr>
              <a:t> engine in 1909</a:t>
            </a:r>
            <a:endParaRPr lang="en-IN" sz="2000" dirty="0">
              <a:latin typeface="Montserrat" panose="02000505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113E8-4E69-474C-B87D-E2266D4DF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9" t="27373" r="32694" b="25791"/>
          <a:stretch/>
        </p:blipFill>
        <p:spPr>
          <a:xfrm>
            <a:off x="11157746" y="5891552"/>
            <a:ext cx="816539" cy="834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7631C1-D6FC-4CE8-B05C-22C5686B1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44" b="90651" l="10000" r="90000">
                        <a14:foregroundMark x1="52667" y1="14023" x2="52333" y2="14107"/>
                        <a14:foregroundMark x1="51778" y1="6344" x2="51778" y2="6344"/>
                        <a14:foregroundMark x1="40667" y1="22037" x2="40667" y2="22037"/>
                        <a14:foregroundMark x1="64222" y1="20952" x2="64222" y2="20952"/>
                        <a14:foregroundMark x1="74333" y1="25292" x2="74333" y2="25292"/>
                        <a14:foregroundMark x1="77111" y1="24708" x2="77111" y2="24708"/>
                        <a14:foregroundMark x1="75556" y1="25042" x2="75556" y2="25042"/>
                        <a14:foregroundMark x1="77556" y1="24541" x2="77556" y2="24541"/>
                        <a14:foregroundMark x1="37444" y1="24541" x2="37444" y2="24541"/>
                        <a14:foregroundMark x1="61667" y1="80217" x2="61667" y2="80217"/>
                        <a14:foregroundMark x1="63000" y1="77546" x2="63000" y2="77546"/>
                        <a14:foregroundMark x1="63222" y1="74708" x2="63222" y2="74708"/>
                        <a14:foregroundMark x1="64111" y1="51503" x2="64111" y2="51503"/>
                        <a14:foregroundMark x1="62889" y1="51169" x2="62889" y2="51169"/>
                        <a14:foregroundMark x1="44222" y1="87312" x2="44222" y2="87312"/>
                        <a14:foregroundMark x1="60222" y1="87896" x2="60222" y2="87896"/>
                        <a14:foregroundMark x1="44778" y1="86477" x2="44778" y2="86477"/>
                        <a14:foregroundMark x1="44556" y1="87312" x2="44556" y2="87312"/>
                        <a14:foregroundMark x1="43111" y1="87312" x2="43111" y2="87312"/>
                        <a14:foregroundMark x1="42889" y1="86811" x2="42889" y2="86811"/>
                        <a14:foregroundMark x1="45667" y1="87062" x2="45667" y2="87062"/>
                        <a14:foregroundMark x1="59667" y1="87145" x2="59667" y2="87145"/>
                        <a14:foregroundMark x1="53111" y1="90651" x2="53222" y2="90401"/>
                        <a14:foregroundMark x1="51556" y1="90484" x2="51556" y2="90484"/>
                        <a14:foregroundMark x1="61667" y1="87145" x2="61667" y2="87145"/>
                        <a14:foregroundMark x1="61556" y1="86311" x2="61556" y2="86311"/>
                        <a14:foregroundMark x1="60889" y1="86311" x2="60889" y2="86311"/>
                        <a14:foregroundMark x1="59778" y1="86311" x2="60667" y2="87980"/>
                        <a14:foregroundMark x1="61667" y1="86811" x2="61000" y2="85810"/>
                        <a14:foregroundMark x1="44556" y1="87062" x2="43556" y2="86144"/>
                        <a14:backgroundMark x1="58333" y1="75042" x2="58333" y2="75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839" y="114733"/>
            <a:ext cx="4524842" cy="602306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6186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DFD2-0FFD-B60F-B9C9-492700E3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487"/>
            <a:ext cx="10515600" cy="1325563"/>
          </a:xfrm>
        </p:spPr>
        <p:txBody>
          <a:bodyPr/>
          <a:lstStyle/>
          <a:p>
            <a:r>
              <a:rPr lang="en-GB" b="1" dirty="0">
                <a:latin typeface="Bahnschrift Condensed" panose="020B0502040204020203" pitchFamily="34" charset="0"/>
              </a:rPr>
              <a:t>                  </a:t>
            </a:r>
            <a:r>
              <a:rPr lang="en-GB" dirty="0">
                <a:latin typeface="Bahnschrift Condensed" panose="020B0502040204020203" pitchFamily="34" charset="0"/>
              </a:rPr>
              <a:t>Launch of Royal Enfield in India 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75F38-3A53-C846-CF2A-20923E71D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81" y="1940720"/>
            <a:ext cx="6703219" cy="4107656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GB" dirty="0"/>
              <a:t> </a:t>
            </a:r>
            <a:r>
              <a:rPr lang="en-GB" sz="2400" dirty="0">
                <a:latin typeface="Montserrat" panose="00000500000000000000" pitchFamily="2" charset="0"/>
              </a:rPr>
              <a:t>Arrived from Redditch in early 1953
 Partnered with madras motors in India to form “Enfield India “ in 1955
 Madras motors received an order from the Indian army for 500 350cc Bullets 
 By 1962, all components were manufactured in India</a:t>
            </a:r>
            <a:endParaRPr lang="en-US" sz="2400" dirty="0"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1B37D21-D08C-4F81-86AB-749AB5922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781" y="2221189"/>
            <a:ext cx="4557925" cy="329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7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E6D40366-C95D-4F42-8EDF-073EC7DC2DE9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40594" r="19688"/>
          <a:stretch/>
        </p:blipFill>
        <p:spPr>
          <a:xfrm>
            <a:off x="10414352" y="5018368"/>
            <a:ext cx="1175525" cy="1523346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BB920A9A-FD1F-410E-875A-4FDB93D88133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7" t="51263" r="12597"/>
          <a:stretch/>
        </p:blipFill>
        <p:spPr>
          <a:xfrm>
            <a:off x="8761549" y="5018368"/>
            <a:ext cx="1175525" cy="1523346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999753A2-45A3-451D-B391-50F48B4342A4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6" t="51263" r="12736"/>
          <a:stretch/>
        </p:blipFill>
        <p:spPr>
          <a:xfrm>
            <a:off x="7205332" y="4947474"/>
            <a:ext cx="1175525" cy="148678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DFCA28C-A51D-4F1F-1EB5-76052063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13" y="373816"/>
            <a:ext cx="11308913" cy="930958"/>
          </a:xfrm>
        </p:spPr>
        <p:txBody>
          <a:bodyPr/>
          <a:lstStyle/>
          <a:p>
            <a:r>
              <a:rPr lang="en-US" dirty="0"/>
              <a:t>Brand Journey Timeline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C0602E-39E7-F7BD-01E9-DE703BD308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600" dirty="0"/>
              <a:t>1952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B77E04-3C7D-BF82-DEB0-F39B7AF532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600" dirty="0"/>
              <a:t>1955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2B5782-0BC9-236B-14BC-1B352BC86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600" dirty="0"/>
              <a:t>1956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474C396-D89A-987E-CE1B-0829644F97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600" dirty="0"/>
              <a:t>1957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D0DFD3-0C91-0568-CE11-E9163A3DADF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600" dirty="0"/>
              <a:t>1964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BCE54BD-999E-093C-9EB8-5BAE57920D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600" dirty="0"/>
              <a:t>1967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4F47AA-6609-B0E6-A266-876BCD265A2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600" dirty="0"/>
              <a:t>1977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71622D8-54EF-2B9B-B9EC-E83BBB026A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98713" y="3181126"/>
            <a:ext cx="1459924" cy="1097280"/>
          </a:xfrm>
        </p:spPr>
        <p:txBody>
          <a:bodyPr/>
          <a:lstStyle/>
          <a:p>
            <a:pPr lvl="0"/>
            <a:r>
              <a:rPr lang="en-US" sz="1200" dirty="0"/>
              <a:t>Madras Motors receives an order from the Indian Army for 500 350cc Bullets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85B2466-5829-6397-3148-C64605F2F82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sz="1200" dirty="0"/>
              <a:t>The </a:t>
            </a:r>
            <a:r>
              <a:rPr lang="en-US" sz="1200" dirty="0" err="1"/>
              <a:t>Redditch</a:t>
            </a:r>
            <a:r>
              <a:rPr lang="en-US" sz="1200" dirty="0"/>
              <a:t> company partners Madras Motors in India to form 'Enfield India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29D9D4F-2005-1621-6811-A82ED38959C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47114" y="3115152"/>
            <a:ext cx="1459925" cy="1097280"/>
          </a:xfrm>
        </p:spPr>
        <p:txBody>
          <a:bodyPr/>
          <a:lstStyle/>
          <a:p>
            <a:pPr lvl="0"/>
            <a:r>
              <a:rPr lang="en-US" sz="1200" dirty="0"/>
              <a:t>The </a:t>
            </a:r>
            <a:r>
              <a:rPr lang="en-US" sz="1200" dirty="0" err="1"/>
              <a:t>Tiruvottiyur</a:t>
            </a:r>
            <a:r>
              <a:rPr lang="en-US" sz="1200" dirty="0"/>
              <a:t> factory opens and Bullets begin to be manufactured under license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E8CFED7-9313-D808-B204-93F66076D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596495" y="3085302"/>
            <a:ext cx="1459925" cy="1097280"/>
          </a:xfrm>
        </p:spPr>
        <p:txBody>
          <a:bodyPr/>
          <a:lstStyle/>
          <a:p>
            <a:r>
              <a:rPr lang="en-US" sz="1200" dirty="0"/>
              <a:t>Johnny </a:t>
            </a:r>
            <a:r>
              <a:rPr lang="en-US" sz="1200" dirty="0" err="1"/>
              <a:t>Brittain</a:t>
            </a:r>
            <a:r>
              <a:rPr lang="en-US" sz="1200" dirty="0"/>
              <a:t> wins the Scottish Six Days Trial on a Bullet for the second time and also finishes top of the British trials championship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C3F948-8275-1056-D6FB-A767205466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84966" y="3131701"/>
            <a:ext cx="1459925" cy="1097280"/>
          </a:xfrm>
        </p:spPr>
        <p:txBody>
          <a:bodyPr/>
          <a:lstStyle/>
          <a:p>
            <a:pPr lvl="0"/>
            <a:r>
              <a:rPr lang="en-US" sz="1200" dirty="0"/>
              <a:t>The iconic Continental GT café racer is launched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BC9787F-B726-B4DF-1894-178D718D801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70051" y="3165018"/>
            <a:ext cx="1459925" cy="1097280"/>
          </a:xfrm>
        </p:spPr>
        <p:txBody>
          <a:bodyPr/>
          <a:lstStyle/>
          <a:p>
            <a:r>
              <a:rPr lang="en-US" sz="1200" dirty="0"/>
              <a:t>With only two models left in production at the start of the year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91AB60-A461-5737-42B2-300A9CAF2F1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422818" y="3175903"/>
            <a:ext cx="1459925" cy="1097280"/>
          </a:xfrm>
        </p:spPr>
        <p:txBody>
          <a:bodyPr/>
          <a:lstStyle/>
          <a:p>
            <a:pPr lvl="0"/>
            <a:r>
              <a:rPr lang="en-US" sz="1200" dirty="0"/>
              <a:t>Enfield India begins exporting the 350cc Bullet to the UK and Europe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1799D3F8-60AB-CDAA-23FD-1B0A160A24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991" y="5105401"/>
            <a:ext cx="504653" cy="820517"/>
          </a:xfrm>
        </p:spPr>
        <p:txBody>
          <a:bodyPr/>
          <a:lstStyle/>
          <a:p>
            <a:r>
              <a:rPr lang="en-US" dirty="0"/>
              <a:t>1952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D16E0757-D6B4-90FB-0BB9-11A807C110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17466" y="5396094"/>
            <a:ext cx="472220" cy="736602"/>
          </a:xfrm>
        </p:spPr>
        <p:txBody>
          <a:bodyPr/>
          <a:lstStyle/>
          <a:p>
            <a:r>
              <a:rPr lang="en-US" dirty="0"/>
              <a:t>1955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186630D-9CED-D093-DA0E-41D35F85EE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38906" y="5376638"/>
            <a:ext cx="504653" cy="718427"/>
          </a:xfrm>
        </p:spPr>
        <p:txBody>
          <a:bodyPr/>
          <a:lstStyle/>
          <a:p>
            <a:r>
              <a:rPr lang="en-US" dirty="0"/>
              <a:t>1956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2D13852D-3D64-4A4B-F66E-F51A13A264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11284" y="5409070"/>
            <a:ext cx="504653" cy="718427"/>
          </a:xfrm>
        </p:spPr>
        <p:txBody>
          <a:bodyPr/>
          <a:lstStyle/>
          <a:p>
            <a:r>
              <a:rPr lang="en-US" dirty="0"/>
              <a:t>1957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4877F1D3-1960-AF34-767E-30E195EF6C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3431" y="5339984"/>
            <a:ext cx="504653" cy="718427"/>
          </a:xfrm>
        </p:spPr>
        <p:txBody>
          <a:bodyPr/>
          <a:lstStyle/>
          <a:p>
            <a:r>
              <a:rPr lang="en-US" dirty="0"/>
              <a:t>1964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7D5FB41D-DE22-6262-76C5-61AC4219BE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97694" y="5420827"/>
            <a:ext cx="504653" cy="718427"/>
          </a:xfrm>
        </p:spPr>
        <p:txBody>
          <a:bodyPr/>
          <a:lstStyle/>
          <a:p>
            <a:r>
              <a:rPr lang="en-US" dirty="0"/>
              <a:t>1967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4881A051-7AD6-3D90-064E-D592BF651A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29976" y="5420826"/>
            <a:ext cx="504653" cy="718427"/>
          </a:xfrm>
        </p:spPr>
        <p:txBody>
          <a:bodyPr/>
          <a:lstStyle/>
          <a:p>
            <a:r>
              <a:rPr lang="en-US" dirty="0"/>
              <a:t>1977</a:t>
            </a:r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F5A318EB-C175-40F0-81BB-AFAEC6167126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3" t="40594" r="16683"/>
          <a:stretch/>
        </p:blipFill>
        <p:spPr>
          <a:xfrm>
            <a:off x="677383" y="4449228"/>
            <a:ext cx="1345939" cy="2114858"/>
          </a:xfr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64929001-6D08-4AC2-BDAA-9EBDFB837766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4" t="40985" r="15724"/>
          <a:stretch/>
        </p:blipFill>
        <p:spPr>
          <a:xfrm>
            <a:off x="2307873" y="4809535"/>
            <a:ext cx="1323419" cy="1872619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B6271F71-78B5-4420-91A1-0E8B085FBDE3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0" t="40594" r="16330"/>
          <a:stretch/>
        </p:blipFill>
        <p:spPr>
          <a:xfrm>
            <a:off x="3940421" y="4809535"/>
            <a:ext cx="1175525" cy="1770447"/>
          </a:xfrm>
        </p:spPr>
      </p:pic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5F41F5E1-5B44-441C-8DE7-BF05714EC0CE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5" t="51263" r="14975"/>
          <a:stretch/>
        </p:blipFill>
        <p:spPr>
          <a:xfrm>
            <a:off x="5673064" y="4947474"/>
            <a:ext cx="1175525" cy="1576753"/>
          </a:xfrm>
        </p:spPr>
      </p:pic>
    </p:spTree>
    <p:extLst>
      <p:ext uri="{BB962C8B-B14F-4D97-AF65-F5344CB8AC3E}">
        <p14:creationId xmlns:p14="http://schemas.microsoft.com/office/powerpoint/2010/main" val="2014414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EBE41BBA-D5D6-4317-AC59-1336D37467BE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5" t="46597" r="17435"/>
          <a:stretch/>
        </p:blipFill>
        <p:spPr>
          <a:xfrm>
            <a:off x="8798532" y="5139649"/>
            <a:ext cx="1519330" cy="1274898"/>
          </a:xfrm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C065629F-67FF-4BE6-891A-628D5C494DC9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2" t="39849" r="16772" b="-1"/>
          <a:stretch/>
        </p:blipFill>
        <p:spPr>
          <a:xfrm>
            <a:off x="7043851" y="4526164"/>
            <a:ext cx="1572422" cy="1486191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392FA3DF-6D72-4792-982A-E9A4F86BC8DE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53478" r="17037"/>
          <a:stretch/>
        </p:blipFill>
        <p:spPr>
          <a:xfrm>
            <a:off x="5603691" y="5080389"/>
            <a:ext cx="1175525" cy="1445445"/>
          </a:xfrm>
        </p:spPr>
      </p:pic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DA5AB855-D816-4A18-B4FD-63ACD37DBEDE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9" t="46870" r="17479"/>
          <a:stretch/>
        </p:blipFill>
        <p:spPr>
          <a:xfrm>
            <a:off x="3967363" y="4636901"/>
            <a:ext cx="1204024" cy="1486191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956EA945-BBEF-4F41-94D3-32DB95D8F0B9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9" t="40594" r="17789"/>
          <a:stretch/>
        </p:blipFill>
        <p:spPr>
          <a:xfrm>
            <a:off x="2309239" y="4939455"/>
            <a:ext cx="1363094" cy="1553419"/>
          </a:xfr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70485C13-E4F8-465D-B091-B5F9FB107537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t="40594" r="4975" b="8783"/>
          <a:stretch/>
        </p:blipFill>
        <p:spPr>
          <a:xfrm>
            <a:off x="563259" y="4531471"/>
            <a:ext cx="1428150" cy="171534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DFCA28C-A51D-4F1F-1EB5-76052063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 Journey Timeline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C0602E-39E7-F7BD-01E9-DE703BD308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600" dirty="0"/>
              <a:t>1989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B77E04-3C7D-BF82-DEB0-F39B7AF532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600" dirty="0"/>
              <a:t>1993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2B5782-0BC9-236B-14BC-1B352BC86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600" dirty="0"/>
              <a:t>1994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474C396-D89A-987E-CE1B-0829644F97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600" dirty="0"/>
              <a:t>1997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D0DFD3-0C91-0568-CE11-E9163A3DADF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600" dirty="0"/>
              <a:t>1999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BCE54BD-999E-093C-9EB8-5BAE57920D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73440" y="2158308"/>
            <a:ext cx="1456536" cy="643408"/>
          </a:xfrm>
        </p:spPr>
        <p:txBody>
          <a:bodyPr/>
          <a:lstStyle/>
          <a:p>
            <a:r>
              <a:rPr lang="en-US" sz="1600" dirty="0"/>
              <a:t>2001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4F47AA-6609-B0E6-A266-876BCD265A2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600" dirty="0"/>
              <a:t>2005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71622D8-54EF-2B9B-B9EC-E83BBB026A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5609" y="3061598"/>
            <a:ext cx="1459924" cy="1097280"/>
          </a:xfrm>
        </p:spPr>
        <p:txBody>
          <a:bodyPr/>
          <a:lstStyle/>
          <a:p>
            <a:pPr lvl="0"/>
            <a:r>
              <a:rPr lang="en-US" sz="1200" dirty="0"/>
              <a:t> A new 24 bhp 500cc Bullet is released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85B2466-5829-6397-3148-C64605F2F82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0066" y="3080271"/>
            <a:ext cx="1463040" cy="1097280"/>
          </a:xfrm>
        </p:spPr>
        <p:txBody>
          <a:bodyPr/>
          <a:lstStyle/>
          <a:p>
            <a:r>
              <a:rPr lang="en-US" sz="1200" dirty="0"/>
              <a:t>Enfield India produces the world's first and only mass-manufactured diesel motorcycle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29D9D4F-2005-1621-6811-A82ED38959C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77456" y="3061598"/>
            <a:ext cx="1459925" cy="1097280"/>
          </a:xfrm>
        </p:spPr>
        <p:txBody>
          <a:bodyPr/>
          <a:lstStyle/>
          <a:p>
            <a:pPr lvl="0"/>
            <a:r>
              <a:rPr lang="en-US" sz="1200" dirty="0"/>
              <a:t> Commercial vehicle and tractor manufacturer, The Eicher Group, acquires Enfield India Limited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E8CFED7-9313-D808-B204-93F66076D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03691" y="3101410"/>
            <a:ext cx="1459925" cy="1097280"/>
          </a:xfrm>
        </p:spPr>
        <p:txBody>
          <a:bodyPr/>
          <a:lstStyle/>
          <a:p>
            <a:r>
              <a:rPr lang="en-US" sz="1200" dirty="0"/>
              <a:t> Forty Royal Enfield motorcycles climb to </a:t>
            </a:r>
            <a:r>
              <a:rPr lang="en-US" sz="1200" dirty="0" err="1"/>
              <a:t>Khardung</a:t>
            </a:r>
            <a:r>
              <a:rPr lang="en-US" sz="1200" dirty="0"/>
              <a:t> La, the world’s highest motorable pas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C3F948-8275-1056-D6FB-A767205466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09304" y="3115300"/>
            <a:ext cx="1459925" cy="1097280"/>
          </a:xfrm>
        </p:spPr>
        <p:txBody>
          <a:bodyPr/>
          <a:lstStyle/>
          <a:p>
            <a:pPr lvl="0"/>
            <a:r>
              <a:rPr lang="en-US" sz="1200" dirty="0"/>
              <a:t>New Royal Enfield plant near Jaipur, Rajasthan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BC9787F-B726-B4DF-1894-178D718D801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28235" y="3115300"/>
            <a:ext cx="1459925" cy="1097280"/>
          </a:xfrm>
        </p:spPr>
        <p:txBody>
          <a:bodyPr/>
          <a:lstStyle/>
          <a:p>
            <a:r>
              <a:rPr lang="en-US" sz="1200" dirty="0"/>
              <a:t>The Daredevils, the motorcycle display team of the Indian Army Corps of Signals, Jabalpur, forms a human pyramid of 201 men on ten 350cc Bullets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91AB60-A461-5737-42B2-300A9CAF2F1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410962" y="3115300"/>
            <a:ext cx="1459925" cy="1097280"/>
          </a:xfrm>
        </p:spPr>
        <p:txBody>
          <a:bodyPr/>
          <a:lstStyle/>
          <a:p>
            <a:pPr lvl="0"/>
            <a:r>
              <a:rPr lang="en-US" sz="1200" dirty="0"/>
              <a:t>Royal Enfield celebrates its 50th anniversary in India with the release of commemorative Thunderbird in 2005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1799D3F8-60AB-CDAA-23FD-1B0A160A24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1989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D16E0757-D6B4-90FB-0BB9-11A807C110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28877" y="5417885"/>
            <a:ext cx="504653" cy="718427"/>
          </a:xfrm>
        </p:spPr>
        <p:txBody>
          <a:bodyPr/>
          <a:lstStyle/>
          <a:p>
            <a:r>
              <a:rPr lang="en-US" dirty="0"/>
              <a:t>1993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186630D-9CED-D093-DA0E-41D35F85EE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1994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2D13852D-3D64-4A4B-F66E-F51A13A264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70446" y="5517710"/>
            <a:ext cx="504653" cy="718427"/>
          </a:xfrm>
        </p:spPr>
        <p:txBody>
          <a:bodyPr/>
          <a:lstStyle/>
          <a:p>
            <a:r>
              <a:rPr lang="en-US" dirty="0"/>
              <a:t>1997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4877F1D3-1960-AF34-767E-30E195EF6C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20615" y="4993373"/>
            <a:ext cx="504653" cy="718427"/>
          </a:xfrm>
        </p:spPr>
        <p:txBody>
          <a:bodyPr/>
          <a:lstStyle/>
          <a:p>
            <a:r>
              <a:rPr lang="en-US" dirty="0"/>
              <a:t>1999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7D5FB41D-DE22-6262-76C5-61AC4219BE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9509" y="5517709"/>
            <a:ext cx="504653" cy="718427"/>
          </a:xfrm>
        </p:spPr>
        <p:txBody>
          <a:bodyPr/>
          <a:lstStyle/>
          <a:p>
            <a:r>
              <a:rPr lang="en-US" dirty="0"/>
              <a:t>2001</a:t>
            </a:r>
          </a:p>
        </p:txBody>
      </p:sp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501CEF1F-490B-432D-8724-79D8042BB665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3" t="46597" r="16683"/>
          <a:stretch/>
        </p:blipFill>
        <p:spPr>
          <a:xfrm>
            <a:off x="10524837" y="5020784"/>
            <a:ext cx="1520084" cy="1275531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4881A051-7AD6-3D90-064E-D592BF651A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349976" y="5269259"/>
            <a:ext cx="504653" cy="718427"/>
          </a:xfrm>
        </p:spPr>
        <p:txBody>
          <a:bodyPr/>
          <a:lstStyle/>
          <a:p>
            <a:r>
              <a:rPr lang="en-US" dirty="0"/>
              <a:t>2005</a:t>
            </a:r>
          </a:p>
        </p:txBody>
      </p:sp>
    </p:spTree>
    <p:extLst>
      <p:ext uri="{BB962C8B-B14F-4D97-AF65-F5344CB8AC3E}">
        <p14:creationId xmlns:p14="http://schemas.microsoft.com/office/powerpoint/2010/main" val="1262558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8CE39E09-8958-4193-9099-5FE2FFF0F99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2" t="51238" r="9352"/>
          <a:stretch/>
        </p:blipFill>
        <p:spPr>
          <a:xfrm>
            <a:off x="9117411" y="5202894"/>
            <a:ext cx="1797101" cy="1376929"/>
          </a:xfrm>
        </p:spPr>
      </p:pic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04F6454F-1EEC-4931-8E02-313DC52DB092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9" t="45050" r="15829"/>
          <a:stretch/>
        </p:blipFill>
        <p:spPr>
          <a:xfrm>
            <a:off x="7108858" y="4813383"/>
            <a:ext cx="1503876" cy="1298487"/>
          </a:xfrm>
        </p:spPr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88B79597-A950-4B5A-952D-AB42350D2B75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6" t="51238" r="14386"/>
          <a:stretch/>
        </p:blipFill>
        <p:spPr>
          <a:xfrm>
            <a:off x="5543211" y="4997829"/>
            <a:ext cx="1311210" cy="1581994"/>
          </a:xfr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1785ED74-A675-4E2D-A215-2208F946EB49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45050" r="17243"/>
          <a:stretch/>
        </p:blipFill>
        <p:spPr>
          <a:xfrm>
            <a:off x="4034646" y="4738331"/>
            <a:ext cx="1175525" cy="1705266"/>
          </a:xfr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3F9BAD9D-4ECF-4AE0-8D0A-D65EA2074670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9" t="45050" r="17759"/>
          <a:stretch/>
        </p:blipFill>
        <p:spPr>
          <a:xfrm>
            <a:off x="2300296" y="4787895"/>
            <a:ext cx="1175525" cy="1833402"/>
          </a:xfrm>
        </p:spPr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0D2416EE-5224-4240-A383-803CBFAF662F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8" t="51318" r="15358" b="708"/>
          <a:stretch/>
        </p:blipFill>
        <p:spPr>
          <a:xfrm>
            <a:off x="593170" y="4728805"/>
            <a:ext cx="1175525" cy="170526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DFCA28C-A51D-4F1F-1EB5-76052063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 Journey Timeline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C0602E-39E7-F7BD-01E9-DE703BD308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600" dirty="0"/>
              <a:t>2008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B77E04-3C7D-BF82-DEB0-F39B7AF532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600" dirty="0"/>
              <a:t>2009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2B5782-0BC9-236B-14BC-1B352BC86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600" dirty="0"/>
              <a:t>2011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474C396-D89A-987E-CE1B-0829644F97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600" dirty="0"/>
              <a:t>2017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D0DFD3-0C91-0568-CE11-E9163A3DADF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600" dirty="0"/>
              <a:t>2018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BCE54BD-999E-093C-9EB8-5BAE57920D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600" dirty="0"/>
              <a:t>2019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71622D8-54EF-2B9B-B9EC-E83BBB026A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8283" y="3119932"/>
            <a:ext cx="1459924" cy="1097280"/>
          </a:xfrm>
        </p:spPr>
        <p:txBody>
          <a:bodyPr/>
          <a:lstStyle/>
          <a:p>
            <a:pPr lvl="0"/>
            <a:r>
              <a:rPr lang="en-US" sz="1200" dirty="0"/>
              <a:t>The Thunderbird </a:t>
            </a:r>
            <a:r>
              <a:rPr lang="en-US" sz="1200" dirty="0" err="1"/>
              <a:t>Twinspark</a:t>
            </a:r>
            <a:r>
              <a:rPr lang="en-US" sz="1200" dirty="0"/>
              <a:t> is launched in India with the new Unit Construction Engine (UCE)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85B2466-5829-6397-3148-C64605F2F82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22800" y="3119932"/>
            <a:ext cx="1463040" cy="1097280"/>
          </a:xfrm>
        </p:spPr>
        <p:txBody>
          <a:bodyPr/>
          <a:lstStyle/>
          <a:p>
            <a:r>
              <a:rPr lang="en-US" sz="1200" dirty="0"/>
              <a:t>The retro-styled Classic version immediately achieves cult status and sales grow rapidly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29D9D4F-2005-1621-6811-A82ED38959C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85368" y="3119932"/>
            <a:ext cx="1459925" cy="1097280"/>
          </a:xfrm>
        </p:spPr>
        <p:txBody>
          <a:bodyPr/>
          <a:lstStyle/>
          <a:p>
            <a:pPr lvl="0"/>
            <a:r>
              <a:rPr lang="en-US" sz="1200" dirty="0"/>
              <a:t>Royal Enfield riders around the world are encouraged to go for a ride on the inaugural ‘One Ride’ event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E8CFED7-9313-D808-B204-93F66076D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29286" y="3108450"/>
            <a:ext cx="1459925" cy="1097280"/>
          </a:xfrm>
        </p:spPr>
        <p:txBody>
          <a:bodyPr/>
          <a:lstStyle/>
          <a:p>
            <a:r>
              <a:rPr lang="en-US" sz="1200" dirty="0"/>
              <a:t>The new Royal Enfield Technology Centre opens at </a:t>
            </a:r>
            <a:r>
              <a:rPr lang="en-US" sz="1200" dirty="0" err="1"/>
              <a:t>Bruntingthorpe</a:t>
            </a:r>
            <a:r>
              <a:rPr lang="en-US" sz="1200" dirty="0"/>
              <a:t> Proving Ground, near Leicester in the UK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C3F948-8275-1056-D6FB-A767205466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07639" y="3129251"/>
            <a:ext cx="1459925" cy="1097280"/>
          </a:xfrm>
        </p:spPr>
        <p:txBody>
          <a:bodyPr/>
          <a:lstStyle/>
          <a:p>
            <a:pPr lvl="0"/>
            <a:r>
              <a:rPr lang="en-US" sz="1200" dirty="0"/>
              <a:t> Production commences at the company’s third plant. Located at </a:t>
            </a:r>
            <a:r>
              <a:rPr lang="en-US" sz="1200" dirty="0" err="1"/>
              <a:t>Vallam</a:t>
            </a:r>
            <a:r>
              <a:rPr lang="en-US" sz="1200" dirty="0"/>
              <a:t> </a:t>
            </a:r>
            <a:r>
              <a:rPr lang="en-US" sz="1200" dirty="0" err="1"/>
              <a:t>Vadagal</a:t>
            </a:r>
            <a:r>
              <a:rPr lang="en-US" sz="1200" dirty="0"/>
              <a:t>, near Chennai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BC9787F-B726-B4DF-1894-178D718D801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22165" y="3129251"/>
            <a:ext cx="1459925" cy="1097280"/>
          </a:xfrm>
        </p:spPr>
        <p:txBody>
          <a:bodyPr/>
          <a:lstStyle/>
          <a:p>
            <a:r>
              <a:rPr lang="en-US" sz="1200" dirty="0"/>
              <a:t> A team of eleven Indian Army and Royal Enfield riders summit the 5,540m Karakoram Pass on Himalayans despite treacherous snow, ice and temperatures below -30°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1799D3F8-60AB-CDAA-23FD-1B0A160A24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795" y="5222224"/>
            <a:ext cx="504653" cy="718427"/>
          </a:xfrm>
        </p:spPr>
        <p:txBody>
          <a:bodyPr/>
          <a:lstStyle/>
          <a:p>
            <a:r>
              <a:rPr lang="en-US" dirty="0"/>
              <a:t>2008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D16E0757-D6B4-90FB-0BB9-11A807C110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43787" y="5345382"/>
            <a:ext cx="504653" cy="718427"/>
          </a:xfrm>
        </p:spPr>
        <p:txBody>
          <a:bodyPr/>
          <a:lstStyle/>
          <a:p>
            <a:r>
              <a:rPr lang="en-US" dirty="0"/>
              <a:t>2009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186630D-9CED-D093-DA0E-41D35F85EE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1825" y="5202963"/>
            <a:ext cx="504653" cy="718427"/>
          </a:xfrm>
        </p:spPr>
        <p:txBody>
          <a:bodyPr/>
          <a:lstStyle/>
          <a:p>
            <a:r>
              <a:rPr lang="en-US" dirty="0"/>
              <a:t>2011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2D13852D-3D64-4A4B-F66E-F51A13A264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90793" y="5509333"/>
            <a:ext cx="504653" cy="718427"/>
          </a:xfrm>
        </p:spPr>
        <p:txBody>
          <a:bodyPr/>
          <a:lstStyle/>
          <a:p>
            <a:r>
              <a:rPr lang="en-US" dirty="0"/>
              <a:t>2017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4877F1D3-1960-AF34-767E-30E195EF6C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2018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7D5FB41D-DE22-6262-76C5-61AC4219BE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97055" y="5532144"/>
            <a:ext cx="504653" cy="718427"/>
          </a:xfrm>
        </p:spPr>
        <p:txBody>
          <a:bodyPr/>
          <a:lstStyle/>
          <a:p>
            <a:r>
              <a:rPr lang="en-US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602798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F9D6630-A287-4743-8507-4322A02DA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2" b="69539"/>
          <a:stretch/>
        </p:blipFill>
        <p:spPr>
          <a:xfrm>
            <a:off x="4539156" y="1111933"/>
            <a:ext cx="3603032" cy="1984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40A9E9-1CEB-4218-A925-FD150C50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5" y="168774"/>
            <a:ext cx="11669485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ahnschrift Condensed" panose="020B0502040204020203" pitchFamily="34" charset="0"/>
              </a:rPr>
              <a:t>THE EVOLUTION OF ROYAL ENFIELD LOGO DESIGN THROUGH THE YEARS</a:t>
            </a:r>
            <a:endParaRPr lang="en-IN" sz="4000" dirty="0">
              <a:latin typeface="Bahnschrift Condensed" panose="020B0502040204020203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980ED5F-6B08-402E-B78A-A2747944D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r="60481" b="69073"/>
          <a:stretch/>
        </p:blipFill>
        <p:spPr>
          <a:xfrm>
            <a:off x="1409675" y="4610993"/>
            <a:ext cx="2357120" cy="198406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9F7F94-96C0-426E-AE37-1E106DF211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7" t="57301" r="19004" b="22164"/>
          <a:stretch/>
        </p:blipFill>
        <p:spPr>
          <a:xfrm>
            <a:off x="6109163" y="5000050"/>
            <a:ext cx="4885409" cy="13447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0DB086A-9149-4090-8447-9428852B1E73}"/>
              </a:ext>
            </a:extLst>
          </p:cNvPr>
          <p:cNvSpPr txBox="1"/>
          <p:nvPr/>
        </p:nvSpPr>
        <p:spPr>
          <a:xfrm>
            <a:off x="2244031" y="4353464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Georgia" panose="02040502050405020303" pitchFamily="18" charset="0"/>
              </a:rPr>
              <a:t>1901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A16857-8218-4341-A303-6DBD71A95231}"/>
              </a:ext>
            </a:extLst>
          </p:cNvPr>
          <p:cNvSpPr txBox="1"/>
          <p:nvPr/>
        </p:nvSpPr>
        <p:spPr>
          <a:xfrm>
            <a:off x="5255678" y="2718119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Georgia" panose="02040502050405020303" pitchFamily="18" charset="0"/>
              </a:rPr>
              <a:t>1995-2014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5BED16-4AB3-4C12-A08A-FEE5353A00E5}"/>
              </a:ext>
            </a:extLst>
          </p:cNvPr>
          <p:cNvSpPr txBox="1"/>
          <p:nvPr/>
        </p:nvSpPr>
        <p:spPr>
          <a:xfrm>
            <a:off x="7408491" y="4448202"/>
            <a:ext cx="2539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Georgia" panose="02040502050405020303" pitchFamily="18" charset="0"/>
              </a:rPr>
              <a:t>2014 –</a:t>
            </a:r>
            <a:r>
              <a:rPr lang="en-IN" sz="2000" dirty="0">
                <a:latin typeface="Georgia" panose="02040502050405020303" pitchFamily="18" charset="0"/>
              </a:rPr>
              <a:t>PRESENT</a:t>
            </a:r>
            <a:r>
              <a:rPr lang="en-IN" sz="2800" dirty="0">
                <a:latin typeface="Georgia" panose="02040502050405020303" pitchFamily="18" charset="0"/>
              </a:rPr>
              <a:t>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3A58B2-F347-4843-B26F-2084901D03A1}"/>
              </a:ext>
            </a:extLst>
          </p:cNvPr>
          <p:cNvCxnSpPr/>
          <p:nvPr/>
        </p:nvCxnSpPr>
        <p:spPr>
          <a:xfrm>
            <a:off x="1448593" y="3883450"/>
            <a:ext cx="92948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3F0F87A-AFEF-4924-A0CC-B5729DBF2042}"/>
              </a:ext>
            </a:extLst>
          </p:cNvPr>
          <p:cNvCxnSpPr>
            <a:cxnSpLocks/>
          </p:cNvCxnSpPr>
          <p:nvPr/>
        </p:nvCxnSpPr>
        <p:spPr>
          <a:xfrm>
            <a:off x="2701847" y="3986078"/>
            <a:ext cx="1" cy="385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46A30C-5349-4EEA-9C1F-BBB54F6CBF07}"/>
              </a:ext>
            </a:extLst>
          </p:cNvPr>
          <p:cNvCxnSpPr>
            <a:cxnSpLocks/>
          </p:cNvCxnSpPr>
          <p:nvPr/>
        </p:nvCxnSpPr>
        <p:spPr>
          <a:xfrm flipV="1">
            <a:off x="6109163" y="3517263"/>
            <a:ext cx="0" cy="38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6EFA614-F337-44B5-9B9A-2A3808AD1338}"/>
              </a:ext>
            </a:extLst>
          </p:cNvPr>
          <p:cNvCxnSpPr>
            <a:cxnSpLocks/>
          </p:cNvCxnSpPr>
          <p:nvPr/>
        </p:nvCxnSpPr>
        <p:spPr>
          <a:xfrm>
            <a:off x="8551867" y="3883450"/>
            <a:ext cx="0" cy="551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814FED9-D762-432E-9C60-A5DEFA3AF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000" y1="56333" x2="23833" y2="51500"/>
                        <a14:foregroundMark x1="23833" y1="51500" x2="33333" y2="53500"/>
                        <a14:foregroundMark x1="33333" y1="53500" x2="39833" y2="58833"/>
                        <a14:foregroundMark x1="39833" y1="58833" x2="42833" y2="50833"/>
                        <a14:foregroundMark x1="42833" y1="50833" x2="51833" y2="54333"/>
                        <a14:foregroundMark x1="51833" y1="54333" x2="59167" y2="49000"/>
                        <a14:foregroundMark x1="59167" y1="49000" x2="61167" y2="50833"/>
                        <a14:foregroundMark x1="73667" y1="61167" x2="83000" y2="58833"/>
                        <a14:foregroundMark x1="83000" y1="57667" x2="82333" y2="56167"/>
                        <a14:foregroundMark x1="81500" y1="62500" x2="72167" y2="60667"/>
                        <a14:foregroundMark x1="72167" y1="60667" x2="70000" y2="58000"/>
                        <a14:foregroundMark x1="80167" y1="53833" x2="82333" y2="53000"/>
                        <a14:foregroundMark x1="83333" y1="52333" x2="77000" y2="47833"/>
                        <a14:foregroundMark x1="59500" y1="35000" x2="55667" y2="34000"/>
                        <a14:foregroundMark x1="53833" y1="37000" x2="36667" y2="40833"/>
                        <a14:foregroundMark x1="36667" y1="40833" x2="21167" y2="51167"/>
                        <a14:foregroundMark x1="21167" y1="51167" x2="21833" y2="51000"/>
                        <a14:foregroundMark x1="27667" y1="52833" x2="19167" y2="51333"/>
                        <a14:foregroundMark x1="19167" y1="51333" x2="40833" y2="57667"/>
                        <a14:foregroundMark x1="40833" y1="57667" x2="44167" y2="57167"/>
                        <a14:foregroundMark x1="44452" y1="63525" x2="51500" y2="62833"/>
                        <a14:foregroundMark x1="51500" y1="62833" x2="60167" y2="59333"/>
                        <a14:foregroundMark x1="60167" y1="59333" x2="66333" y2="48333"/>
                        <a14:foregroundMark x1="67333" y1="48333" x2="75333" y2="44833"/>
                        <a14:foregroundMark x1="75333" y1="44833" x2="84000" y2="49000"/>
                        <a14:foregroundMark x1="84000" y1="49000" x2="88667" y2="56333"/>
                        <a14:foregroundMark x1="88667" y1="56333" x2="85667" y2="64667"/>
                        <a14:foregroundMark x1="85667" y1="64667" x2="78000" y2="69500"/>
                        <a14:foregroundMark x1="78000" y1="69500" x2="69500" y2="67333"/>
                        <a14:foregroundMark x1="69500" y1="67333" x2="62167" y2="61333"/>
                        <a14:foregroundMark x1="37323" y1="67032" x2="25833" y2="69667"/>
                        <a14:foregroundMark x1="62167" y1="61333" x2="44581" y2="65367"/>
                        <a14:foregroundMark x1="25833" y1="69667" x2="17833" y2="66000"/>
                        <a14:foregroundMark x1="17833" y1="66000" x2="12833" y2="59333"/>
                        <a14:foregroundMark x1="12833" y1="59333" x2="10167" y2="50667"/>
                        <a14:foregroundMark x1="10167" y1="50667" x2="37500" y2="39667"/>
                        <a14:foregroundMark x1="37500" y1="39667" x2="46167" y2="38833"/>
                        <a14:foregroundMark x1="46167" y1="38833" x2="62333" y2="31500"/>
                        <a14:foregroundMark x1="62333" y1="31500" x2="70833" y2="32500"/>
                        <a14:foregroundMark x1="70080" y1="41073" x2="69500" y2="47667"/>
                        <a14:foregroundMark x1="70833" y1="32500" x2="70320" y2="38338"/>
                        <a14:foregroundMark x1="87167" y1="67333" x2="87167" y2="67333"/>
                        <a14:foregroundMark x1="87167" y1="66167" x2="87500" y2="62833"/>
                        <a14:foregroundMark x1="70167" y1="68167" x2="79333" y2="70000"/>
                        <a14:foregroundMark x1="79333" y1="70000" x2="84333" y2="66333"/>
                        <a14:foregroundMark x1="66333" y1="52500" x2="74167" y2="61167"/>
                        <a14:foregroundMark x1="74167" y1="61167" x2="83333" y2="62833"/>
                        <a14:foregroundMark x1="83333" y1="62833" x2="88833" y2="56500"/>
                        <a14:foregroundMark x1="88833" y1="56500" x2="84167" y2="48667"/>
                        <a14:foregroundMark x1="84167" y1="48667" x2="75612" y2="43179"/>
                        <a14:foregroundMark x1="71576" y1="37545" x2="70167" y2="35500"/>
                        <a14:foregroundMark x1="70167" y1="35500" x2="61333" y2="32167"/>
                        <a14:foregroundMark x1="61333" y1="32167" x2="10500" y2="47667"/>
                        <a14:foregroundMark x1="23500" y1="49500" x2="17167" y2="46333"/>
                        <a14:foregroundMark x1="13833" y1="47833" x2="16333" y2="46833"/>
                        <a14:foregroundMark x1="69833" y1="33333" x2="60667" y2="33500"/>
                        <a14:foregroundMark x1="60667" y1="33500" x2="58167" y2="32667"/>
                        <a14:foregroundMark x1="32333" y1="40833" x2="36333" y2="40667"/>
                        <a14:backgroundMark x1="74167" y1="40000" x2="71000" y2="42000"/>
                        <a14:backgroundMark x1="72667" y1="42000" x2="72167" y2="42167"/>
                        <a14:backgroundMark x1="41333" y1="67500" x2="43333" y2="66000"/>
                        <a14:backgroundMark x1="46000" y1="69833" x2="38167" y2="65833"/>
                        <a14:backgroundMark x1="38167" y1="65833" x2="43667" y2="6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906" y="2230102"/>
            <a:ext cx="2267907" cy="22679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46BF4B-E76B-4F2B-9B4E-A576B1BD6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000" y1="56333" x2="23833" y2="51500"/>
                        <a14:foregroundMark x1="23833" y1="51500" x2="33333" y2="53500"/>
                        <a14:foregroundMark x1="33333" y1="53500" x2="39833" y2="58833"/>
                        <a14:foregroundMark x1="39833" y1="58833" x2="42833" y2="50833"/>
                        <a14:foregroundMark x1="42833" y1="50833" x2="51833" y2="54333"/>
                        <a14:foregroundMark x1="51833" y1="54333" x2="59167" y2="49000"/>
                        <a14:foregroundMark x1="59167" y1="49000" x2="61167" y2="50833"/>
                        <a14:foregroundMark x1="73667" y1="61167" x2="83000" y2="58833"/>
                        <a14:foregroundMark x1="83000" y1="57667" x2="82333" y2="56167"/>
                        <a14:foregroundMark x1="81500" y1="62500" x2="72167" y2="60667"/>
                        <a14:foregroundMark x1="72167" y1="60667" x2="70000" y2="58000"/>
                        <a14:foregroundMark x1="80167" y1="53833" x2="82333" y2="53000"/>
                        <a14:foregroundMark x1="83333" y1="52333" x2="77000" y2="47833"/>
                        <a14:foregroundMark x1="59500" y1="35000" x2="55667" y2="34000"/>
                        <a14:foregroundMark x1="53833" y1="37000" x2="36667" y2="40833"/>
                        <a14:foregroundMark x1="36667" y1="40833" x2="21167" y2="51167"/>
                        <a14:foregroundMark x1="21167" y1="51167" x2="21833" y2="51000"/>
                        <a14:foregroundMark x1="27667" y1="52833" x2="19167" y2="51333"/>
                        <a14:foregroundMark x1="19167" y1="51333" x2="40833" y2="57667"/>
                        <a14:foregroundMark x1="40833" y1="57667" x2="44167" y2="57167"/>
                        <a14:foregroundMark x1="44452" y1="63525" x2="51500" y2="62833"/>
                        <a14:foregroundMark x1="51500" y1="62833" x2="60167" y2="59333"/>
                        <a14:foregroundMark x1="60167" y1="59333" x2="66333" y2="48333"/>
                        <a14:foregroundMark x1="67333" y1="48333" x2="75333" y2="44833"/>
                        <a14:foregroundMark x1="75333" y1="44833" x2="84000" y2="49000"/>
                        <a14:foregroundMark x1="84000" y1="49000" x2="88667" y2="56333"/>
                        <a14:foregroundMark x1="88667" y1="56333" x2="85667" y2="64667"/>
                        <a14:foregroundMark x1="85667" y1="64667" x2="78000" y2="69500"/>
                        <a14:foregroundMark x1="78000" y1="69500" x2="69500" y2="67333"/>
                        <a14:foregroundMark x1="69500" y1="67333" x2="62167" y2="61333"/>
                        <a14:foregroundMark x1="37323" y1="67032" x2="25833" y2="69667"/>
                        <a14:foregroundMark x1="62167" y1="61333" x2="44581" y2="65367"/>
                        <a14:foregroundMark x1="25833" y1="69667" x2="17833" y2="66000"/>
                        <a14:foregroundMark x1="17833" y1="66000" x2="12833" y2="59333"/>
                        <a14:foregroundMark x1="12833" y1="59333" x2="10167" y2="50667"/>
                        <a14:foregroundMark x1="10167" y1="50667" x2="37500" y2="39667"/>
                        <a14:foregroundMark x1="37500" y1="39667" x2="46167" y2="38833"/>
                        <a14:foregroundMark x1="46167" y1="38833" x2="62333" y2="31500"/>
                        <a14:foregroundMark x1="62333" y1="31500" x2="70833" y2="32500"/>
                        <a14:foregroundMark x1="70080" y1="41073" x2="69500" y2="47667"/>
                        <a14:foregroundMark x1="70833" y1="32500" x2="70320" y2="38338"/>
                        <a14:foregroundMark x1="87167" y1="67333" x2="87167" y2="67333"/>
                        <a14:foregroundMark x1="87167" y1="66167" x2="87500" y2="62833"/>
                        <a14:foregroundMark x1="70167" y1="68167" x2="79333" y2="70000"/>
                        <a14:foregroundMark x1="79333" y1="70000" x2="84333" y2="66333"/>
                        <a14:foregroundMark x1="66333" y1="52500" x2="74167" y2="61167"/>
                        <a14:foregroundMark x1="74167" y1="61167" x2="83333" y2="62833"/>
                        <a14:foregroundMark x1="83333" y1="62833" x2="88833" y2="56500"/>
                        <a14:foregroundMark x1="88833" y1="56500" x2="84167" y2="48667"/>
                        <a14:foregroundMark x1="84167" y1="48667" x2="75612" y2="43179"/>
                        <a14:foregroundMark x1="71576" y1="37545" x2="70167" y2="35500"/>
                        <a14:foregroundMark x1="70167" y1="35500" x2="61333" y2="32167"/>
                        <a14:foregroundMark x1="61333" y1="32167" x2="10500" y2="47667"/>
                        <a14:foregroundMark x1="23500" y1="49500" x2="17167" y2="46333"/>
                        <a14:foregroundMark x1="13833" y1="47833" x2="16333" y2="46833"/>
                        <a14:foregroundMark x1="69833" y1="33333" x2="60667" y2="33500"/>
                        <a14:foregroundMark x1="60667" y1="33500" x2="58167" y2="32667"/>
                        <a14:foregroundMark x1="32333" y1="40833" x2="36333" y2="40667"/>
                        <a14:backgroundMark x1="74167" y1="40000" x2="71000" y2="42000"/>
                        <a14:backgroundMark x1="72667" y1="42000" x2="72167" y2="42167"/>
                        <a14:backgroundMark x1="41333" y1="67500" x2="43333" y2="66000"/>
                        <a14:backgroundMark x1="46000" y1="69833" x2="38167" y2="65833"/>
                        <a14:backgroundMark x1="38167" y1="65833" x2="43667" y2="6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55" y="2250806"/>
            <a:ext cx="2267907" cy="226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35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5897DD-0FBB-4F17-B9AD-BC52F4450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8" y="316481"/>
            <a:ext cx="4691742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IN" sz="2400" b="1" u="sng" dirty="0">
                <a:solidFill>
                  <a:schemeClr val="tx1"/>
                </a:solidFill>
                <a:latin typeface="Bahnschrift Condensed" panose="020B0502040204020203" pitchFamily="34" charset="0"/>
              </a:rPr>
              <a:t>A MAJOR SETBACK FACED BY ROYAL ENFIELD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8CA143-90CC-4223-A152-6AF5260881F6}"/>
              </a:ext>
            </a:extLst>
          </p:cNvPr>
          <p:cNvSpPr/>
          <p:nvPr/>
        </p:nvSpPr>
        <p:spPr>
          <a:xfrm>
            <a:off x="0" y="2914407"/>
            <a:ext cx="6915150" cy="885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u="sng" dirty="0">
                <a:solidFill>
                  <a:schemeClr val="tx1"/>
                </a:solidFill>
                <a:latin typeface="Bahnschrift Condensed" panose="020B0502040204020203" pitchFamily="34" charset="0"/>
              </a:rPr>
              <a:t>STEPS AND STRATEGIES USED TO MAKE A COMEBACK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EB6C09-1980-42A6-868C-65948C6D82CD}"/>
              </a:ext>
            </a:extLst>
          </p:cNvPr>
          <p:cNvSpPr txBox="1"/>
          <p:nvPr/>
        </p:nvSpPr>
        <p:spPr>
          <a:xfrm>
            <a:off x="1006927" y="1435037"/>
            <a:ext cx="10374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Montserrat" panose="02000505000000020004" pitchFamily="2" charset="0"/>
              </a:rPr>
              <a:t>• In the year 2000, the board of directors of Eicher Motors decided to either shut down or sell off Royal Enfield division.</a:t>
            </a:r>
          </a:p>
          <a:p>
            <a:pPr algn="just"/>
            <a:endParaRPr lang="en-US" sz="1600" dirty="0">
              <a:latin typeface="Montserrat" panose="02000505000000020004" pitchFamily="2" charset="0"/>
            </a:endParaRPr>
          </a:p>
          <a:p>
            <a:pPr algn="just"/>
            <a:r>
              <a:rPr lang="en-US" sz="1600" dirty="0">
                <a:latin typeface="Montserrat" panose="02000505000000020004" pitchFamily="2" charset="0"/>
              </a:rPr>
              <a:t>• The decline in sales, unable to face competition, not attracting the user base and the weak business strategies.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0CC27-CDDA-46CA-B009-1F21E3A6A43D}"/>
              </a:ext>
            </a:extLst>
          </p:cNvPr>
          <p:cNvSpPr txBox="1"/>
          <p:nvPr/>
        </p:nvSpPr>
        <p:spPr>
          <a:xfrm>
            <a:off x="795545" y="3800232"/>
            <a:ext cx="108639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2000505000000020004" pitchFamily="2" charset="0"/>
              </a:rPr>
              <a:t>They formed a field quality rapid action force to bridge the gap between customer expectations and reality.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latin typeface="Montserrat" panose="02000505000000020004" pitchFamily="2" charset="0"/>
            </a:endParaRPr>
          </a:p>
          <a:p>
            <a:pPr algn="just"/>
            <a:r>
              <a:rPr lang="en-US" sz="1600" dirty="0">
                <a:latin typeface="Montserrat" panose="02000505000000020004" pitchFamily="2" charset="0"/>
              </a:rPr>
              <a:t>•They consulted with international experts and carried out sound mapping or several   hours to track the maximum number of rhythmic vibrations.</a:t>
            </a:r>
            <a:endParaRPr lang="en-IN" sz="1600" dirty="0">
              <a:latin typeface="Montserrat" panose="02000505000000020004" pitchFamily="2" charset="0"/>
            </a:endParaRPr>
          </a:p>
          <a:p>
            <a:pPr algn="just"/>
            <a:endParaRPr lang="en-US" sz="1600" dirty="0">
              <a:latin typeface="Montserrat" panose="02000505000000020004" pitchFamily="2" charset="0"/>
            </a:endParaRPr>
          </a:p>
          <a:p>
            <a:pPr algn="just"/>
            <a:r>
              <a:rPr lang="en-US" sz="1600" dirty="0">
                <a:latin typeface="Montserrat" panose="02000505000000020004" pitchFamily="2" charset="0"/>
              </a:rPr>
              <a:t>• Royal Enfield launched 500CC classic model and it was a huge hit in 2008.</a:t>
            </a:r>
          </a:p>
          <a:p>
            <a:pPr algn="just"/>
            <a:endParaRPr lang="en-US" sz="1600" dirty="0">
              <a:latin typeface="Montserrat" panose="02000505000000020004" pitchFamily="2" charset="0"/>
            </a:endParaRPr>
          </a:p>
          <a:p>
            <a:pPr algn="just"/>
            <a:r>
              <a:rPr lang="en-US" sz="1600" dirty="0">
                <a:latin typeface="Montserrat" panose="02000505000000020004" pitchFamily="2" charset="0"/>
              </a:rPr>
              <a:t>• In November 2009, 350CC bike was launched in India, priced at Rs 1.20 Lakh.</a:t>
            </a:r>
          </a:p>
          <a:p>
            <a:pPr algn="just"/>
            <a:endParaRPr lang="en-US" dirty="0"/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BF0C4-DCEA-45A4-A54C-95B7BA82F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9" t="27373" r="32694" b="25791"/>
          <a:stretch/>
        </p:blipFill>
        <p:spPr>
          <a:xfrm>
            <a:off x="11251219" y="5886450"/>
            <a:ext cx="816539" cy="83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31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942</TotalTime>
  <Words>880</Words>
  <Application>Microsoft Office PowerPoint</Application>
  <PresentationFormat>Widescreen</PresentationFormat>
  <Paragraphs>158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Bahnschrift Condensed</vt:lpstr>
      <vt:lpstr>Bahnschrift SemiBold SemiConden</vt:lpstr>
      <vt:lpstr>Calibri</vt:lpstr>
      <vt:lpstr>Calibri Light</vt:lpstr>
      <vt:lpstr>Georgia</vt:lpstr>
      <vt:lpstr>Montserrat</vt:lpstr>
      <vt:lpstr>montserrat-regular</vt:lpstr>
      <vt:lpstr>Office Theme</vt:lpstr>
      <vt:lpstr>PowerPoint Presentation</vt:lpstr>
      <vt:lpstr>Sreeraj Navthej Janeesha Meenakshy Sreeraj Rizal Huda Jasmine  </vt:lpstr>
      <vt:lpstr>FOUNDED WHEN &amp; BY WHOM ? INITIAL PRODUCTS </vt:lpstr>
      <vt:lpstr>                  Launch of Royal Enfield in India </vt:lpstr>
      <vt:lpstr>Brand Journey Timeline </vt:lpstr>
      <vt:lpstr>Brand Journey Timeline </vt:lpstr>
      <vt:lpstr>Brand Journey Timeline </vt:lpstr>
      <vt:lpstr>THE EVOLUTION OF ROYAL ENFIELD LOGO DESIGN THROUGH THE YEARS</vt:lpstr>
      <vt:lpstr>PowerPoint Presentation</vt:lpstr>
      <vt:lpstr>ROYAL ENFIELD TODAY</vt:lpstr>
      <vt:lpstr>Royal Enfield sales 2023</vt:lpstr>
      <vt:lpstr>PRODUCTS PRESENT NOW AND AVAILABLE IN INDIA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10</dc:title>
  <dc:creator>Lenovo</dc:creator>
  <cp:lastModifiedBy>Vishnu Prasanth</cp:lastModifiedBy>
  <cp:revision>74</cp:revision>
  <dcterms:created xsi:type="dcterms:W3CDTF">2023-09-08T17:21:56Z</dcterms:created>
  <dcterms:modified xsi:type="dcterms:W3CDTF">2023-09-10T16:16:59Z</dcterms:modified>
</cp:coreProperties>
</file>